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sldIdLst>
    <p:sldId id="256" r:id="rId3"/>
    <p:sldId id="259" r:id="rId4"/>
    <p:sldId id="257" r:id="rId5"/>
    <p:sldId id="260" r:id="rId6"/>
    <p:sldId id="263" r:id="rId7"/>
    <p:sldId id="270" r:id="rId8"/>
    <p:sldId id="273" r:id="rId9"/>
    <p:sldId id="275" r:id="rId10"/>
    <p:sldId id="276" r:id="rId11"/>
    <p:sldId id="279" r:id="rId12"/>
    <p:sldId id="280" r:id="rId13"/>
    <p:sldId id="281" r:id="rId14"/>
    <p:sldId id="282" r:id="rId15"/>
    <p:sldId id="283" r:id="rId16"/>
    <p:sldId id="285" r:id="rId17"/>
    <p:sldId id="284" r:id="rId18"/>
    <p:sldId id="286" r:id="rId19"/>
    <p:sldId id="278" r:id="rId20"/>
    <p:sldId id="287" r:id="rId21"/>
    <p:sldId id="277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GwangHyeon" initials="KGH" lastIdx="1" clrIdx="0">
    <p:extLst>
      <p:ext uri="{19B8F6BF-5375-455C-9EA6-DF929625EA0E}">
        <p15:presenceInfo xmlns:p15="http://schemas.microsoft.com/office/powerpoint/2012/main" userId="09535872d84186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B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D11D6-8AEE-491C-B088-739AA68FB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DFD99-3576-4C31-97CB-31F17C98D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5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AE216-0CF0-49CF-B2B3-60543529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96645"/>
            <a:ext cx="11239620" cy="687407"/>
          </a:xfrm>
          <a:prstGeom prst="rect">
            <a:avLst/>
          </a:prstGeom>
        </p:spPr>
        <p:txBody>
          <a:bodyPr anchor="ctr"/>
          <a:lstStyle>
            <a:lvl1pPr>
              <a:defRPr sz="16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E6641-57CD-444D-B205-D4D113E2B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2" y="1019174"/>
            <a:ext cx="11004383" cy="547369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400">
                <a:latin typeface="+mn-ea"/>
                <a:ea typeface="+mn-ea"/>
              </a:defRPr>
            </a:lvl2pPr>
            <a:lvl3pPr marL="914400" indent="0">
              <a:buNone/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1"/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ko-KR" altLang="en-US" dirty="0" err="1"/>
              <a:t>ㅇ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E2346-54BE-40BE-94AE-264EAFD3BE69}"/>
              </a:ext>
            </a:extLst>
          </p:cNvPr>
          <p:cNvSpPr/>
          <p:nvPr userDrawn="1"/>
        </p:nvSpPr>
        <p:spPr>
          <a:xfrm>
            <a:off x="227509" y="182581"/>
            <a:ext cx="196641" cy="701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9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AE216-0CF0-49CF-B2B3-60543529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E6641-57CD-444D-B205-D4D113E2B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9276"/>
            <a:ext cx="12192000" cy="64187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4390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D11D6-8AEE-491C-B088-739AA68FB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DFD99-3576-4C31-97CB-31F17C98D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3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AE216-0CF0-49CF-B2B3-60543529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64" y="196645"/>
            <a:ext cx="11239620" cy="687407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E6641-57CD-444D-B205-D4D113E2B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2" y="864392"/>
            <a:ext cx="11153403" cy="562848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>
              <a:defRPr sz="1050"/>
            </a:lvl2pPr>
            <a:lvl3pPr marL="914400" indent="0">
              <a:buNone/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BE2346-54BE-40BE-94AE-264EAFD3BE69}"/>
              </a:ext>
            </a:extLst>
          </p:cNvPr>
          <p:cNvSpPr/>
          <p:nvPr userDrawn="1"/>
        </p:nvSpPr>
        <p:spPr>
          <a:xfrm>
            <a:off x="227509" y="182580"/>
            <a:ext cx="196641" cy="1498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0D6CC6-B9A1-4B3C-9F14-D6B4633B8F42}"/>
              </a:ext>
            </a:extLst>
          </p:cNvPr>
          <p:cNvSpPr/>
          <p:nvPr userDrawn="1"/>
        </p:nvSpPr>
        <p:spPr>
          <a:xfrm>
            <a:off x="227509" y="1680633"/>
            <a:ext cx="196641" cy="49947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3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AE216-0CF0-49CF-B2B3-60543529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E6641-57CD-444D-B205-D4D113E2B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9276"/>
            <a:ext cx="12192000" cy="64187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19514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182226-9ED8-44C4-9949-D9FBF3A3CFBA}"/>
              </a:ext>
            </a:extLst>
          </p:cNvPr>
          <p:cNvSpPr/>
          <p:nvPr userDrawn="1"/>
        </p:nvSpPr>
        <p:spPr>
          <a:xfrm>
            <a:off x="226142" y="177799"/>
            <a:ext cx="11739715" cy="6502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0D747A-EACF-406F-A052-4587D2B7F857}"/>
              </a:ext>
            </a:extLst>
          </p:cNvPr>
          <p:cNvSpPr/>
          <p:nvPr userDrawn="1"/>
        </p:nvSpPr>
        <p:spPr>
          <a:xfrm>
            <a:off x="635268" y="1019175"/>
            <a:ext cx="10975708" cy="547369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영역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1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148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E3248D6-8DE8-4EEC-BA8C-E0C54FB86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시나리오 기획서</a:t>
            </a:r>
            <a:endParaRPr 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042E1B-2483-4607-B4C1-645181CBC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김광현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6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 dirty="0"/>
              <a:t>쿠키 런 콘텐츠 별 시나리오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75307" y="987873"/>
            <a:ext cx="6186636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연금술사를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라일락이 같이 따라옴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75307" y="1638156"/>
            <a:ext cx="6186636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설원의 눈 괴물에게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잡혀감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75311" y="2278912"/>
            <a:ext cx="4047163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연금 술사가 눈 괴물을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쫓아감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0507" y="986947"/>
            <a:ext cx="764802" cy="1742400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</a:rPr>
              <a:t>씬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3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꺾인 연결선 10"/>
          <p:cNvCxnSpPr>
            <a:stCxn id="7" idx="3"/>
            <a:endCxn id="12" idx="1"/>
          </p:cNvCxnSpPr>
          <p:nvPr/>
        </p:nvCxnSpPr>
        <p:spPr>
          <a:xfrm flipV="1">
            <a:off x="5422474" y="2498223"/>
            <a:ext cx="412269" cy="568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834743" y="2273223"/>
            <a:ext cx="4899932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이야기의 목표에 해당 하는 부분으로 이어짐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b="1" dirty="0">
              <a:solidFill>
                <a:srgbClr val="FF5050"/>
              </a:solidFill>
            </a:endParaRPr>
          </a:p>
        </p:txBody>
      </p:sp>
      <p:cxnSp>
        <p:nvCxnSpPr>
          <p:cNvPr id="17" name="꺾인 연결선 16"/>
          <p:cNvCxnSpPr>
            <a:stCxn id="5" idx="2"/>
            <a:endCxn id="6" idx="0"/>
          </p:cNvCxnSpPr>
          <p:nvPr/>
        </p:nvCxnSpPr>
        <p:spPr>
          <a:xfrm rot="5400000">
            <a:off x="4368484" y="1538014"/>
            <a:ext cx="200283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" idx="2"/>
            <a:endCxn id="7" idx="0"/>
          </p:cNvCxnSpPr>
          <p:nvPr/>
        </p:nvCxnSpPr>
        <p:spPr>
          <a:xfrm rot="5400000">
            <a:off x="3838381" y="1648668"/>
            <a:ext cx="190756" cy="10697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16117" y="3608886"/>
            <a:ext cx="1518387" cy="1727127"/>
            <a:chOff x="759536" y="1221603"/>
            <a:chExt cx="1518387" cy="1727127"/>
          </a:xfrm>
        </p:grpSpPr>
        <p:sp>
          <p:nvSpPr>
            <p:cNvPr id="24" name="직사각형 23"/>
            <p:cNvSpPr/>
            <p:nvPr/>
          </p:nvSpPr>
          <p:spPr>
            <a:xfrm>
              <a:off x="759536" y="1221603"/>
              <a:ext cx="1518387" cy="17271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연금술사맛</a:t>
              </a:r>
              <a:r>
                <a:rPr lang="ko-KR" altLang="en-US" sz="1400" dirty="0">
                  <a:solidFill>
                    <a:sysClr val="windowText" lastClr="000000"/>
                  </a:solidFill>
                </a:rPr>
                <a:t> 쿠키</a:t>
              </a:r>
            </a:p>
          </p:txBody>
        </p:sp>
        <p:pic>
          <p:nvPicPr>
            <p:cNvPr id="25" name="Picture 2" descr="íì¼:attachment/alchemistcookieaft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336" y="1240911"/>
              <a:ext cx="1393611" cy="1393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/>
          <p:cNvGrpSpPr/>
          <p:nvPr/>
        </p:nvGrpSpPr>
        <p:grpSpPr>
          <a:xfrm>
            <a:off x="2134537" y="3604838"/>
            <a:ext cx="1646619" cy="1728000"/>
            <a:chOff x="4052042" y="1222462"/>
            <a:chExt cx="1646619" cy="1728000"/>
          </a:xfrm>
        </p:grpSpPr>
        <p:sp>
          <p:nvSpPr>
            <p:cNvPr id="27" name="직사각형 26"/>
            <p:cNvSpPr/>
            <p:nvPr/>
          </p:nvSpPr>
          <p:spPr>
            <a:xfrm>
              <a:off x="4052042" y="1222462"/>
              <a:ext cx="1646619" cy="172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요거트크림맛</a:t>
              </a:r>
              <a:r>
                <a:rPr lang="ko-KR" altLang="en-US" sz="1400" dirty="0">
                  <a:solidFill>
                    <a:sysClr val="windowText" lastClr="000000"/>
                  </a:solidFill>
                </a:rPr>
                <a:t> 쿠키</a:t>
              </a:r>
            </a:p>
          </p:txBody>
        </p:sp>
        <p:pic>
          <p:nvPicPr>
            <p:cNvPr id="28" name="Picture 4" descr="íì¼:Yogurt Cream Cooki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263" y="1248771"/>
              <a:ext cx="834175" cy="137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3778506" y="3604838"/>
            <a:ext cx="1646619" cy="1728000"/>
            <a:chOff x="5769775" y="1222462"/>
            <a:chExt cx="1646619" cy="1728000"/>
          </a:xfrm>
        </p:grpSpPr>
        <p:sp>
          <p:nvSpPr>
            <p:cNvPr id="30" name="직사각형 29"/>
            <p:cNvSpPr/>
            <p:nvPr/>
          </p:nvSpPr>
          <p:spPr>
            <a:xfrm>
              <a:off x="5769775" y="1222462"/>
              <a:ext cx="1646619" cy="172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ysClr val="windowText" lastClr="000000"/>
                  </a:solidFill>
                </a:rPr>
                <a:t>라일락맛쿠키</a:t>
              </a:r>
            </a:p>
          </p:txBody>
        </p:sp>
        <p:pic>
          <p:nvPicPr>
            <p:cNvPr id="31" name="Picture 6" descr="íì¼:EAz_Fs1XkAE_W2J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259" y="1260262"/>
              <a:ext cx="1517650" cy="151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/>
          <p:cNvSpPr/>
          <p:nvPr/>
        </p:nvSpPr>
        <p:spPr>
          <a:xfrm>
            <a:off x="622128" y="3161094"/>
            <a:ext cx="11034475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본격적으로 이야기의 주제로 넘어가는 부분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왜 사막에 설산이 있는가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?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이야기 흐름을 위해 다소 개연성을 무시 하는 부분이 보임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b="1" dirty="0">
              <a:solidFill>
                <a:srgbClr val="FF505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2129" y="5335381"/>
            <a:ext cx="11024950" cy="11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전체 </a:t>
            </a:r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개로 분할 된 씬 중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번 째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err="1">
                <a:solidFill>
                  <a:schemeClr val="tx1"/>
                </a:solidFill>
              </a:rPr>
              <a:t>분량조절을</a:t>
            </a:r>
            <a:r>
              <a:rPr lang="ko-KR" altLang="en-US" sz="1400" dirty="0">
                <a:solidFill>
                  <a:schemeClr val="tx1"/>
                </a:solidFill>
              </a:rPr>
              <a:t> 위해 새로운 등장인물을 등장시켜 설명하기 보다 개연성이 모자라더라도 이전 </a:t>
            </a:r>
            <a:r>
              <a:rPr lang="ko-KR" altLang="en-US" sz="1400" dirty="0" err="1">
                <a:solidFill>
                  <a:schemeClr val="tx1"/>
                </a:solidFill>
              </a:rPr>
              <a:t>씬에</a:t>
            </a:r>
            <a:r>
              <a:rPr lang="ko-KR" altLang="en-US" sz="1400" dirty="0">
                <a:solidFill>
                  <a:schemeClr val="tx1"/>
                </a:solidFill>
              </a:rPr>
              <a:t> 등장했던 인물들을 </a:t>
            </a:r>
            <a:r>
              <a:rPr lang="ko-KR" altLang="en-US" sz="1400" dirty="0" err="1">
                <a:solidFill>
                  <a:schemeClr val="tx1"/>
                </a:solidFill>
              </a:rPr>
              <a:t>데려옴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특히 </a:t>
            </a:r>
            <a:r>
              <a:rPr lang="ko-KR" altLang="en-US" sz="1400" dirty="0" err="1">
                <a:solidFill>
                  <a:schemeClr val="tx1"/>
                </a:solidFill>
              </a:rPr>
              <a:t>요거트크림이</a:t>
            </a:r>
            <a:r>
              <a:rPr lang="ko-KR" altLang="en-US" sz="1400" dirty="0">
                <a:solidFill>
                  <a:schemeClr val="tx1"/>
                </a:solidFill>
              </a:rPr>
              <a:t> 잡혀간 이유는 설정상 라일락이 잡혀가려면 대놓고 미끼가 된다던가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묘사가 더 많이 필요 해지니 </a:t>
            </a:r>
            <a:r>
              <a:rPr lang="ko-KR" altLang="en-US" sz="1400" b="1" dirty="0">
                <a:solidFill>
                  <a:srgbClr val="FF5050"/>
                </a:solidFill>
              </a:rPr>
              <a:t>캐릭터의 특징으로 개연성을 무마 함</a:t>
            </a:r>
            <a:r>
              <a:rPr lang="en-US" altLang="ko-KR" sz="1400" b="1" dirty="0">
                <a:solidFill>
                  <a:srgbClr val="FF5050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다음 페이지에서 계속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22474" y="3608886"/>
            <a:ext cx="6234131" cy="17240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이전까지 던져왔던 복선인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사막 지역에 왜 설산이 있을까</a:t>
            </a:r>
            <a:r>
              <a:rPr lang="en-US" altLang="ko-KR" sz="1400" dirty="0">
                <a:solidFill>
                  <a:schemeClr val="tx1"/>
                </a:solidFill>
              </a:rPr>
              <a:t>?’</a:t>
            </a:r>
            <a:r>
              <a:rPr lang="ko-KR" altLang="en-US" sz="1400" dirty="0">
                <a:solidFill>
                  <a:schemeClr val="tx1"/>
                </a:solidFill>
              </a:rPr>
              <a:t>라는 의문을 풀기 위해 이야기가 전개 하는 과정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앞서 전개 과정에서 연금술사가 사막 도시에 오려 했던 목표를 설산으로 대체하였고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연금술사라는 주인공 격 인물을 유지한 채 설산까지 데려 오는 것까진 완료 함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6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rcRect r="47150"/>
          <a:stretch/>
        </p:blipFill>
        <p:spPr>
          <a:xfrm>
            <a:off x="7347767" y="1013039"/>
            <a:ext cx="1596751" cy="97165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r="1730"/>
          <a:stretch/>
        </p:blipFill>
        <p:spPr>
          <a:xfrm>
            <a:off x="2072849" y="4935780"/>
            <a:ext cx="4378751" cy="104658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rcRect l="33" t="58253" r="686"/>
          <a:stretch/>
        </p:blipFill>
        <p:spPr>
          <a:xfrm>
            <a:off x="1375309" y="4709481"/>
            <a:ext cx="5063591" cy="7621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23604" y="5292123"/>
            <a:ext cx="4787900" cy="1205962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 이야기의 전개를 위해 우스꽝스럽게 각색된 부분이지만 연금술사는 이 이야기의 주체이고</a:t>
            </a:r>
            <a:r>
              <a:rPr lang="en-US" altLang="ko-KR" dirty="0"/>
              <a:t>, </a:t>
            </a:r>
            <a:r>
              <a:rPr lang="ko-KR" altLang="en-US" dirty="0"/>
              <a:t>라일락은 보이는 설정 처럼 무예가 탁월해 적합하다고 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 dirty="0"/>
              <a:t>쿠키 런 콘텐츠 별 시나리오</a:t>
            </a:r>
            <a:endParaRPr 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309" y="986947"/>
            <a:ext cx="5069034" cy="174834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t="54315" r="3823"/>
          <a:stretch/>
        </p:blipFill>
        <p:spPr>
          <a:xfrm>
            <a:off x="1375309" y="3948773"/>
            <a:ext cx="5069034" cy="8016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1375309" y="2729348"/>
            <a:ext cx="5063591" cy="4877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갑자기 나타난 눈 괴물에게 끌려가는 중인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10507" y="986947"/>
            <a:ext cx="764802" cy="1742400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</a:rPr>
              <a:t>씬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3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rcRect l="4173" t="56850" r="1336"/>
          <a:stretch/>
        </p:blipFill>
        <p:spPr>
          <a:xfrm>
            <a:off x="1375309" y="3212514"/>
            <a:ext cx="5069034" cy="765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45" name="꺾인 연결선 44"/>
          <p:cNvCxnSpPr>
            <a:stCxn id="33" idx="3"/>
            <a:endCxn id="44" idx="1"/>
          </p:cNvCxnSpPr>
          <p:nvPr/>
        </p:nvCxnSpPr>
        <p:spPr>
          <a:xfrm flipV="1">
            <a:off x="6444343" y="1498868"/>
            <a:ext cx="903424" cy="20962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4" idx="3"/>
            <a:endCxn id="43" idx="1"/>
          </p:cNvCxnSpPr>
          <p:nvPr/>
        </p:nvCxnSpPr>
        <p:spPr>
          <a:xfrm flipV="1">
            <a:off x="6444343" y="2978047"/>
            <a:ext cx="1384300" cy="1371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rcRect r="45375" b="3271"/>
          <a:stretch/>
        </p:blipFill>
        <p:spPr>
          <a:xfrm>
            <a:off x="7828643" y="1992805"/>
            <a:ext cx="3247790" cy="1970483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347767" y="3898866"/>
            <a:ext cx="4263738" cy="9365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정확하게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말 한대로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’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’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움직이는 라일락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60366" y="1005089"/>
            <a:ext cx="1474934" cy="1730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꺾인 연결선 60"/>
          <p:cNvCxnSpPr>
            <a:stCxn id="60" idx="3"/>
            <a:endCxn id="41" idx="3"/>
          </p:cNvCxnSpPr>
          <p:nvPr/>
        </p:nvCxnSpPr>
        <p:spPr>
          <a:xfrm>
            <a:off x="3035300" y="1870192"/>
            <a:ext cx="3403600" cy="1103029"/>
          </a:xfrm>
          <a:prstGeom prst="bentConnector3">
            <a:avLst>
              <a:gd name="adj1" fmla="val 1067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2060148" y="5903781"/>
            <a:ext cx="4378751" cy="4877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결국 눈 괴물에게 어디론가 끌려간다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911246" y="3455486"/>
            <a:ext cx="2143354" cy="41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879338" y="4253576"/>
            <a:ext cx="2175262" cy="41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823605" y="4903987"/>
            <a:ext cx="4787900" cy="393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상세 해설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왜 하필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끌려가는가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?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4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38" r="1430"/>
          <a:stretch/>
        </p:blipFill>
        <p:spPr>
          <a:xfrm>
            <a:off x="1373768" y="3864988"/>
            <a:ext cx="5457580" cy="17819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231" r="2968" b="2062"/>
          <a:stretch/>
        </p:blipFill>
        <p:spPr>
          <a:xfrm>
            <a:off x="1373769" y="2284475"/>
            <a:ext cx="5465800" cy="1939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279"/>
          <a:stretch/>
        </p:blipFill>
        <p:spPr>
          <a:xfrm>
            <a:off x="1384407" y="1718130"/>
            <a:ext cx="5446941" cy="17231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 dirty="0"/>
              <a:t>쿠키 런 콘텐츠 별 시나리오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0507" y="986947"/>
            <a:ext cx="764802" cy="1742400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</a:rPr>
              <a:t>씬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3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835" r="1456" b="3512"/>
          <a:stretch/>
        </p:blipFill>
        <p:spPr>
          <a:xfrm>
            <a:off x="1384409" y="999647"/>
            <a:ext cx="5446939" cy="17060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6852634" y="1394804"/>
            <a:ext cx="4787900" cy="2846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5050"/>
                </a:solidFill>
              </a:rPr>
              <a:t>자칫 연금술사의 </a:t>
            </a:r>
            <a:r>
              <a:rPr lang="ko-KR" altLang="en-US" b="1" dirty="0" err="1">
                <a:solidFill>
                  <a:srgbClr val="FF5050"/>
                </a:solidFill>
              </a:rPr>
              <a:t>캐릭터성을</a:t>
            </a:r>
            <a:r>
              <a:rPr lang="ko-KR" altLang="en-US" b="1" dirty="0">
                <a:solidFill>
                  <a:srgbClr val="FF5050"/>
                </a:solidFill>
              </a:rPr>
              <a:t> 무너뜨릴 수도 있었던 부분</a:t>
            </a:r>
            <a:r>
              <a:rPr lang="en-US" altLang="ko-KR" b="1" dirty="0">
                <a:solidFill>
                  <a:srgbClr val="FF5050"/>
                </a:solidFill>
              </a:rPr>
              <a:t>. </a:t>
            </a:r>
            <a:r>
              <a:rPr lang="ko-KR" altLang="en-US" dirty="0"/>
              <a:t>연금술사가 당황한다거나</a:t>
            </a:r>
            <a:r>
              <a:rPr lang="en-US" altLang="ko-KR" dirty="0"/>
              <a:t>, </a:t>
            </a:r>
            <a:r>
              <a:rPr lang="ko-KR" altLang="en-US" dirty="0" err="1"/>
              <a:t>어떻하지</a:t>
            </a:r>
            <a:r>
              <a:rPr lang="en-US" altLang="ko-KR" dirty="0"/>
              <a:t>? </a:t>
            </a:r>
            <a:r>
              <a:rPr lang="ko-KR" altLang="en-US" dirty="0"/>
              <a:t>등 평범한 </a:t>
            </a:r>
            <a:r>
              <a:rPr lang="ko-KR" altLang="en-US" dirty="0" err="1"/>
              <a:t>리액션은</a:t>
            </a:r>
            <a:r>
              <a:rPr lang="ko-KR" altLang="en-US" dirty="0"/>
              <a:t> 연금술사를 일반적인 캐릭터로 보여줄 수도 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</a:t>
            </a:r>
            <a:r>
              <a:rPr lang="ko-KR" altLang="en-US" b="1" dirty="0">
                <a:solidFill>
                  <a:srgbClr val="FF5050"/>
                </a:solidFill>
              </a:rPr>
              <a:t>어차피 우스꽝스럽게 개연성을 무시하고 넘어가려고 작정한 장면이라 캐릭터로 밀고 나온 장면</a:t>
            </a:r>
            <a:r>
              <a:rPr lang="en-US" altLang="ko-KR" b="1" dirty="0">
                <a:solidFill>
                  <a:srgbClr val="FF505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가볍게 보는 이야기임을 감안</a:t>
            </a:r>
            <a:r>
              <a:rPr lang="en-US" altLang="ko-KR" dirty="0"/>
              <a:t>,</a:t>
            </a:r>
            <a:r>
              <a:rPr lang="ko-KR" altLang="en-US" dirty="0"/>
              <a:t> 이러한 방식으로 캐릭터의 성격과 개성은 살리면서 이야기의 흐름에 맞춰 진행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52635" y="1006668"/>
            <a:ext cx="4787900" cy="393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상세 해설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22599" y="4148225"/>
            <a:ext cx="3611471" cy="4877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↑ 눈 괴물에게 끌려가는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보며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22600" y="2641600"/>
            <a:ext cx="3620568" cy="1506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6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0507" y="986947"/>
            <a:ext cx="764802" cy="1742400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</a:rPr>
              <a:t>씬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4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 dirty="0"/>
              <a:t>쿠키 런 콘텐츠 별 시나리오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75309" y="979888"/>
            <a:ext cx="5342990" cy="383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눈괴물을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따라가보니 전설 속의 </a:t>
            </a:r>
            <a:r>
              <a:rPr lang="ko-KR" altLang="en-US" sz="1400">
                <a:solidFill>
                  <a:sysClr val="windowText" lastClr="000000"/>
                </a:solidFill>
              </a:rPr>
              <a:t>눈 폭풍 예티를 발견함</a:t>
            </a:r>
            <a:r>
              <a:rPr lang="en-US" altLang="ko-KR" sz="140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75309" y="1536790"/>
            <a:ext cx="5342991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수집하려는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원래 자리로 보내려는 연금술사의 갈등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5308" y="2131785"/>
            <a:ext cx="5342991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예티를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데리고 나오자 </a:t>
            </a:r>
            <a:r>
              <a:rPr lang="ko-KR" altLang="en-US" sz="1400" err="1">
                <a:solidFill>
                  <a:sysClr val="windowText" lastClr="000000"/>
                </a:solidFill>
              </a:rPr>
              <a:t>눈폭풍이</a:t>
            </a:r>
            <a:r>
              <a:rPr lang="ko-KR" altLang="en-US" sz="1400">
                <a:solidFill>
                  <a:sysClr val="windowText" lastClr="000000"/>
                </a:solidFill>
              </a:rPr>
              <a:t> 멈춤</a:t>
            </a:r>
            <a:r>
              <a:rPr lang="en-US" altLang="ko-KR" sz="140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69929" y="2726780"/>
            <a:ext cx="9483191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재차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예티를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수집하려는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연금술 책과 교환하기로 한 것을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잊었냐며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거래를 제안 하지만 거절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69928" y="3321775"/>
            <a:ext cx="5348369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갑자기 유령이 된 해적 등장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69929" y="3916770"/>
            <a:ext cx="5348369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연금술사가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해적을 서로 소개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61128" y="3269564"/>
            <a:ext cx="3653892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ysClr val="windowText" lastClr="000000"/>
                </a:solidFill>
              </a:rPr>
              <a:t>요거트크림</a:t>
            </a:r>
            <a:r>
              <a:rPr lang="en-US" altLang="ko-KR" sz="1400">
                <a:solidFill>
                  <a:sysClr val="windowText" lastClr="000000"/>
                </a:solidFill>
              </a:rPr>
              <a:t>: </a:t>
            </a:r>
            <a:r>
              <a:rPr lang="ko-KR" altLang="en-US" sz="1400">
                <a:solidFill>
                  <a:sysClr val="windowText" lastClr="000000"/>
                </a:solidFill>
              </a:rPr>
              <a:t>나도 데려가</a:t>
            </a:r>
            <a:r>
              <a:rPr lang="en-US" altLang="ko-KR" sz="1400">
                <a:solidFill>
                  <a:sysClr val="windowText" lastClr="000000"/>
                </a:solidFill>
              </a:rPr>
              <a:t>! </a:t>
            </a:r>
            <a:r>
              <a:rPr lang="ko-KR" altLang="en-US" sz="1400">
                <a:solidFill>
                  <a:sysClr val="windowText" lastClr="000000"/>
                </a:solidFill>
              </a:rPr>
              <a:t>배를 사겠다</a:t>
            </a:r>
            <a:r>
              <a:rPr lang="en-US" altLang="ko-KR" sz="1400">
                <a:solidFill>
                  <a:sysClr val="windowText" lastClr="000000"/>
                </a:solidFill>
              </a:rPr>
              <a:t>!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61128" y="3676451"/>
            <a:ext cx="3653892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해적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400">
                <a:solidFill>
                  <a:sysClr val="windowText" lastClr="000000"/>
                </a:solidFill>
              </a:rPr>
              <a:t>이건 내 영혼같은거야</a:t>
            </a:r>
            <a:r>
              <a:rPr lang="en-US" altLang="ko-KR" sz="1400">
                <a:solidFill>
                  <a:sysClr val="windowText" lastClr="000000"/>
                </a:solidFill>
              </a:rPr>
              <a:t>!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61128" y="4093000"/>
            <a:ext cx="3653892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배 좀 빌리자 이정도면되지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?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66510" y="4514200"/>
            <a:ext cx="3649356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해적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이쪽으로 모시겠습니다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9928" y="4511767"/>
            <a:ext cx="5348370" cy="421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모든 등장인물이 어울려 떠나는 것으로 결말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꺾인 연결선 17"/>
          <p:cNvCxnSpPr>
            <a:stCxn id="11" idx="3"/>
            <a:endCxn id="12" idx="1"/>
          </p:cNvCxnSpPr>
          <p:nvPr/>
        </p:nvCxnSpPr>
        <p:spPr>
          <a:xfrm flipV="1">
            <a:off x="6718298" y="3480164"/>
            <a:ext cx="442830" cy="647206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5" idx="1"/>
            <a:endCxn id="16" idx="3"/>
          </p:cNvCxnSpPr>
          <p:nvPr/>
        </p:nvCxnSpPr>
        <p:spPr>
          <a:xfrm rot="10800000">
            <a:off x="6718298" y="4722368"/>
            <a:ext cx="448212" cy="2433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10" descr="Image result for ì¿ í¤ë° ëí­íìí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893" y="1008374"/>
            <a:ext cx="2162307" cy="125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꺾인 연결선 28"/>
          <p:cNvCxnSpPr>
            <a:stCxn id="6" idx="3"/>
            <a:endCxn id="28" idx="1"/>
          </p:cNvCxnSpPr>
          <p:nvPr/>
        </p:nvCxnSpPr>
        <p:spPr>
          <a:xfrm>
            <a:off x="6718299" y="1171442"/>
            <a:ext cx="593594" cy="461974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내용 개체 틀 2"/>
          <p:cNvSpPr txBox="1">
            <a:spLocks/>
          </p:cNvSpPr>
          <p:nvPr/>
        </p:nvSpPr>
        <p:spPr>
          <a:xfrm>
            <a:off x="4458334" y="5497918"/>
            <a:ext cx="7174865" cy="10171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</a:t>
            </a:r>
            <a:r>
              <a:rPr lang="ko-KR" altLang="en-US" dirty="0"/>
              <a:t>목표로 했던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5050"/>
                </a:solidFill>
              </a:rPr>
              <a:t>플레이어가 달리는 장소</a:t>
            </a:r>
            <a:r>
              <a:rPr lang="en-US" altLang="ko-KR" b="1" dirty="0">
                <a:solidFill>
                  <a:srgbClr val="FF5050"/>
                </a:solidFill>
              </a:rPr>
              <a:t>, </a:t>
            </a:r>
            <a:r>
              <a:rPr lang="ko-KR" altLang="en-US" b="1" dirty="0">
                <a:solidFill>
                  <a:srgbClr val="FF5050"/>
                </a:solidFill>
              </a:rPr>
              <a:t>추가 된 눈 폭풍 </a:t>
            </a:r>
            <a:r>
              <a:rPr lang="ko-KR" altLang="en-US" b="1" dirty="0" err="1">
                <a:solidFill>
                  <a:srgbClr val="FF5050"/>
                </a:solidFill>
              </a:rPr>
              <a:t>예티에</a:t>
            </a:r>
            <a:r>
              <a:rPr lang="ko-KR" altLang="en-US" b="1" dirty="0">
                <a:solidFill>
                  <a:srgbClr val="FF5050"/>
                </a:solidFill>
              </a:rPr>
              <a:t> 관한 이야기 등을 매끄럽게 풀어내기 위해</a:t>
            </a:r>
            <a:r>
              <a:rPr lang="ko-KR" altLang="en-US" dirty="0"/>
              <a:t> 다소 억지일 수도 있는 전개였지만 유머러스하고</a:t>
            </a:r>
            <a:r>
              <a:rPr lang="en-US" altLang="ko-KR" dirty="0"/>
              <a:t>, </a:t>
            </a:r>
            <a:r>
              <a:rPr lang="ko-KR" altLang="en-US" dirty="0"/>
              <a:t>가볍게 각색 된 부분으로 넘어가면서도 캐릭터를 강조한 이야기 구성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324" y="993601"/>
            <a:ext cx="2331876" cy="1267557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1369928" y="5497918"/>
            <a:ext cx="3209960" cy="1016593"/>
            <a:chOff x="1369928" y="5149656"/>
            <a:chExt cx="3209960" cy="1016593"/>
          </a:xfrm>
        </p:grpSpPr>
        <p:pic>
          <p:nvPicPr>
            <p:cNvPr id="36" name="Picture 4" descr="íì¼:Yogurt Cream Cooki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751" y="5149656"/>
              <a:ext cx="551322" cy="883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íì¼:EAz_Fs1XkAE_W2J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6845" y="5188509"/>
              <a:ext cx="1003043" cy="97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íì¼:attachment/piratecookieafter.png"/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784" y="5209509"/>
              <a:ext cx="908860" cy="885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63688" y="5480403"/>
              <a:ext cx="598022" cy="580036"/>
            </a:xfrm>
            <a:prstGeom prst="rect">
              <a:avLst/>
            </a:prstGeom>
          </p:spPr>
        </p:pic>
        <p:pic>
          <p:nvPicPr>
            <p:cNvPr id="35" name="Picture 2" descr="íì¼:attachment/alchemistcookieafter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928" y="5178624"/>
              <a:ext cx="921063" cy="89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꺾인 연결선 41"/>
          <p:cNvCxnSpPr>
            <a:stCxn id="6" idx="2"/>
            <a:endCxn id="7" idx="0"/>
          </p:cNvCxnSpPr>
          <p:nvPr/>
        </p:nvCxnSpPr>
        <p:spPr>
          <a:xfrm rot="16200000" flipH="1">
            <a:off x="3959907" y="1449891"/>
            <a:ext cx="17379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7" idx="2"/>
            <a:endCxn id="8" idx="0"/>
          </p:cNvCxnSpPr>
          <p:nvPr/>
        </p:nvCxnSpPr>
        <p:spPr>
          <a:xfrm rot="5400000">
            <a:off x="3959908" y="2044887"/>
            <a:ext cx="17379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8" idx="2"/>
            <a:endCxn id="9" idx="0"/>
          </p:cNvCxnSpPr>
          <p:nvPr/>
        </p:nvCxnSpPr>
        <p:spPr>
          <a:xfrm rot="16200000" flipH="1">
            <a:off x="4992267" y="1607521"/>
            <a:ext cx="173795" cy="20647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9" idx="2"/>
            <a:endCxn id="10" idx="0"/>
          </p:cNvCxnSpPr>
          <p:nvPr/>
        </p:nvCxnSpPr>
        <p:spPr>
          <a:xfrm rot="5400000">
            <a:off x="4990922" y="2201171"/>
            <a:ext cx="173795" cy="20674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0" idx="2"/>
            <a:endCxn id="11" idx="0"/>
          </p:cNvCxnSpPr>
          <p:nvPr/>
        </p:nvCxnSpPr>
        <p:spPr>
          <a:xfrm rot="16200000" flipH="1">
            <a:off x="3957216" y="3829871"/>
            <a:ext cx="17379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1" idx="2"/>
            <a:endCxn id="16" idx="0"/>
          </p:cNvCxnSpPr>
          <p:nvPr/>
        </p:nvCxnSpPr>
        <p:spPr>
          <a:xfrm rot="5400000">
            <a:off x="3957216" y="4424868"/>
            <a:ext cx="17379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내용 개체 틀 2"/>
          <p:cNvSpPr txBox="1">
            <a:spLocks/>
          </p:cNvSpPr>
          <p:nvPr/>
        </p:nvSpPr>
        <p:spPr>
          <a:xfrm>
            <a:off x="1369929" y="5497918"/>
            <a:ext cx="3088406" cy="10171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 </a:t>
            </a:r>
          </a:p>
        </p:txBody>
      </p:sp>
      <p:sp>
        <p:nvSpPr>
          <p:cNvPr id="63" name="내용 개체 틀 2"/>
          <p:cNvSpPr txBox="1">
            <a:spLocks/>
          </p:cNvSpPr>
          <p:nvPr/>
        </p:nvSpPr>
        <p:spPr>
          <a:xfrm>
            <a:off x="1369929" y="5047918"/>
            <a:ext cx="3088406" cy="450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/>
              <a:t>다음 이야기에도 등장 할 것 같은 멤버</a:t>
            </a:r>
            <a:endParaRPr lang="ko-KR" altLang="en-US" sz="1600" dirty="0"/>
          </a:p>
        </p:txBody>
      </p:sp>
      <p:sp>
        <p:nvSpPr>
          <p:cNvPr id="64" name="내용 개체 틀 2"/>
          <p:cNvSpPr txBox="1">
            <a:spLocks/>
          </p:cNvSpPr>
          <p:nvPr/>
        </p:nvSpPr>
        <p:spPr>
          <a:xfrm>
            <a:off x="4458333" y="5044949"/>
            <a:ext cx="7174866" cy="454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주제였던 눈 폭풍 </a:t>
            </a:r>
            <a:r>
              <a:rPr lang="ko-KR" altLang="en-US" dirty="0" err="1"/>
              <a:t>예티에</a:t>
            </a:r>
            <a:r>
              <a:rPr lang="ko-KR" altLang="en-US" dirty="0"/>
              <a:t> 이르기까지 결말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9" name="내용 개체 틀 2"/>
          <p:cNvSpPr txBox="1">
            <a:spLocks/>
          </p:cNvSpPr>
          <p:nvPr/>
        </p:nvSpPr>
        <p:spPr>
          <a:xfrm>
            <a:off x="7311893" y="2150689"/>
            <a:ext cx="4321306" cy="3679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새로운 등장</a:t>
            </a:r>
            <a:r>
              <a:rPr lang="en-US" altLang="ko-KR" dirty="0"/>
              <a:t> </a:t>
            </a:r>
            <a:r>
              <a:rPr lang="ko-KR" altLang="en-US" dirty="0"/>
              <a:t>인물</a:t>
            </a:r>
            <a:r>
              <a:rPr lang="en-US" altLang="ko-KR" dirty="0"/>
              <a:t>(?)</a:t>
            </a:r>
            <a:r>
              <a:rPr lang="ko-KR" altLang="en-US" dirty="0"/>
              <a:t>인 눈 폭풍 </a:t>
            </a:r>
            <a:r>
              <a:rPr lang="ko-KR" altLang="en-US" dirty="0" err="1"/>
              <a:t>예티가</a:t>
            </a:r>
            <a:r>
              <a:rPr lang="ko-KR" altLang="en-US" dirty="0"/>
              <a:t> 합류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16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644062" y="2977151"/>
            <a:ext cx="3243561" cy="122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공간적 배경에 대한 개연성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 dirty="0"/>
              <a:t>쿠키 런</a:t>
            </a:r>
            <a:r>
              <a:rPr lang="en-US" altLang="ko-KR" dirty="0"/>
              <a:t>/</a:t>
            </a:r>
            <a:r>
              <a:rPr lang="ko-KR" altLang="en-US" dirty="0"/>
              <a:t>사막 도시 </a:t>
            </a:r>
            <a:r>
              <a:rPr lang="ko-KR" altLang="en-US" dirty="0" err="1"/>
              <a:t>요구르카</a:t>
            </a:r>
            <a:r>
              <a:rPr lang="ko-KR" altLang="en-US" dirty="0"/>
              <a:t> 플롯 분석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5642" y="1016000"/>
            <a:ext cx="2736000" cy="460853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</a:rPr>
              <a:t>첫번째 씬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: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65474" y="1015999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두번째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승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01474" y="1016000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841306" y="1016000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36353" y="1740567"/>
            <a:ext cx="3221721" cy="124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이야기의 주제와 주인공</a:t>
            </a:r>
          </a:p>
        </p:txBody>
      </p:sp>
      <p:pic>
        <p:nvPicPr>
          <p:cNvPr id="11" name="Picture 2" descr="íì¼:attachment/alchemistcookieaf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70" y="1701043"/>
            <a:ext cx="1254205" cy="125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íì¼:attachment/piratecookieaf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45" y="3028780"/>
            <a:ext cx="1144720" cy="114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29474" y="1740567"/>
            <a:ext cx="1010640" cy="2447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주된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목표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58075" y="1740567"/>
            <a:ext cx="6729204" cy="124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5050"/>
                </a:solidFill>
              </a:rPr>
              <a:t>이야기에서 이용자를 대신 하는 캐릭터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가 어디로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장소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),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를 이야기 하여 </a:t>
            </a:r>
            <a:r>
              <a:rPr lang="ko-KR" altLang="en-US" sz="1400" b="1" dirty="0">
                <a:solidFill>
                  <a:srgbClr val="FF5050"/>
                </a:solidFill>
              </a:rPr>
              <a:t>전체 이야기에 목표를 부여해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이해 하기 쉽게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58075" y="2977151"/>
            <a:ext cx="6719230" cy="12220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5050"/>
                </a:solidFill>
              </a:rPr>
              <a:t> 위에서 공간적 배경이 어떤 곳인지를 설명 했다면</a:t>
            </a:r>
            <a:r>
              <a:rPr lang="en-US" altLang="ko-KR" sz="1400" b="1" dirty="0">
                <a:solidFill>
                  <a:srgbClr val="FF5050"/>
                </a:solidFill>
              </a:rPr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그곳에 어떻게</a:t>
            </a:r>
            <a:r>
              <a:rPr lang="en-US" altLang="ko-KR" sz="1400" b="1" dirty="0">
                <a:solidFill>
                  <a:srgbClr val="FF5050"/>
                </a:solidFill>
              </a:rPr>
              <a:t>?</a:t>
            </a:r>
            <a:r>
              <a:rPr lang="ko-KR" altLang="en-US" sz="1400" b="1" dirty="0">
                <a:solidFill>
                  <a:srgbClr val="FF5050"/>
                </a:solidFill>
              </a:rPr>
              <a:t> 왜</a:t>
            </a:r>
            <a:r>
              <a:rPr lang="en-US" altLang="ko-KR" sz="1400" b="1" dirty="0">
                <a:solidFill>
                  <a:srgbClr val="FF5050"/>
                </a:solidFill>
              </a:rPr>
              <a:t>? </a:t>
            </a:r>
            <a:r>
              <a:rPr lang="ko-KR" altLang="en-US" sz="1400" b="1" dirty="0">
                <a:solidFill>
                  <a:srgbClr val="FF5050"/>
                </a:solidFill>
              </a:rPr>
              <a:t>가 명확해야 할 것</a:t>
            </a:r>
            <a:r>
              <a:rPr lang="en-US" altLang="ko-KR" sz="1400" b="1" dirty="0">
                <a:solidFill>
                  <a:srgbClr val="FF5050"/>
                </a:solidFill>
              </a:rPr>
              <a:t>.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해적 캐릭터는 배를 가졌다는 설정으로 주 무대에 어떻게 도착 했는지를 명확히 한 뒤 이야기에서 퇴장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636352" y="5258681"/>
            <a:ext cx="9950925" cy="81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종합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//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이야기가 진행 될 무대와 인물을 소개 하는 부분으로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어떤 방식으로 개연성을 충족 할 것인지에 초점</a:t>
            </a:r>
            <a:r>
              <a:rPr lang="en-US" altLang="ko-KR" sz="1400" b="1" dirty="0">
                <a:solidFill>
                  <a:srgbClr val="FF505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이때 </a:t>
            </a:r>
            <a:r>
              <a:rPr lang="ko-KR" altLang="en-US" sz="1400" b="1" dirty="0">
                <a:solidFill>
                  <a:srgbClr val="FF5050"/>
                </a:solidFill>
              </a:rPr>
              <a:t>해당 이야기는 콘텐츠를 보조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하는데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콘텐츠에서 유저가 보게 될 게임의 배경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장소에 대한 이해를 중심으로 함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27226" r="19292" b="32234"/>
          <a:stretch/>
        </p:blipFill>
        <p:spPr>
          <a:xfrm>
            <a:off x="1656244" y="4214936"/>
            <a:ext cx="3318041" cy="1051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직사각형 49"/>
          <p:cNvSpPr/>
          <p:nvPr/>
        </p:nvSpPr>
        <p:spPr>
          <a:xfrm>
            <a:off x="4858073" y="4194598"/>
            <a:ext cx="6729205" cy="1071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이후 나올 설산에 대한 복선으로 눈보라가 이는 것을 언급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04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640115" y="1738181"/>
            <a:ext cx="4148019" cy="12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42" y="5733143"/>
            <a:ext cx="11004383" cy="759730"/>
          </a:xfrm>
        </p:spPr>
        <p:txBody>
          <a:bodyPr/>
          <a:lstStyle/>
          <a:p>
            <a:r>
              <a:rPr lang="ko-KR" altLang="en-US"/>
              <a:t>ㄴ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 dirty="0"/>
              <a:t>쿠키 런</a:t>
            </a:r>
            <a:r>
              <a:rPr lang="en-US" altLang="ko-KR" dirty="0"/>
              <a:t>/</a:t>
            </a:r>
            <a:r>
              <a:rPr lang="ko-KR" altLang="en-US" dirty="0"/>
              <a:t>사막 도시 </a:t>
            </a:r>
            <a:r>
              <a:rPr lang="ko-KR" altLang="en-US" dirty="0" err="1"/>
              <a:t>요구르카</a:t>
            </a:r>
            <a:r>
              <a:rPr lang="ko-KR" altLang="en-US" dirty="0"/>
              <a:t> 플롯 분석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5642" y="1016000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첫번째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65474" y="1015999"/>
            <a:ext cx="2736000" cy="460853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두번째 씬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승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01474" y="1016000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41306" y="1016000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29474" y="1738180"/>
            <a:ext cx="1010640" cy="24782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주된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목표</a:t>
            </a:r>
          </a:p>
        </p:txBody>
      </p:sp>
      <p:pic>
        <p:nvPicPr>
          <p:cNvPr id="11" name="Picture 4" descr="íì¼:Yogurt Cream Cooki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31" y="1754823"/>
            <a:ext cx="738823" cy="12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íì¼:EAz_Fs1XkAE_W2J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8" t="-2870" r="17082" b="12473"/>
          <a:stretch/>
        </p:blipFill>
        <p:spPr bwMode="auto">
          <a:xfrm>
            <a:off x="2383797" y="1760110"/>
            <a:ext cx="805437" cy="12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640114" y="2975200"/>
            <a:ext cx="4148021" cy="124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2" descr="íì¼:attachment/alchemistcookieaf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14" y="2936990"/>
            <a:ext cx="1248285" cy="124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784832" y="2975201"/>
            <a:ext cx="3003303" cy="1230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주인공의 목표를 대체하여 이야기를 작성하는 목적에 맞게 가공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9234" y="1730030"/>
            <a:ext cx="2598900" cy="124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등장인물을 추가 하여 이야길 매끄럽게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88134" y="1738579"/>
            <a:ext cx="5789172" cy="124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등장인물이 적을 수록 말할게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적어짐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88134" y="2977317"/>
            <a:ext cx="5789172" cy="1232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콘텐츠를 보조 하고 설명 하고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흥미를 끌기 위한 이야기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857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42" y="5733143"/>
            <a:ext cx="11004383" cy="759730"/>
          </a:xfrm>
        </p:spPr>
        <p:txBody>
          <a:bodyPr/>
          <a:lstStyle/>
          <a:p>
            <a:r>
              <a:rPr lang="ko-KR" altLang="en-US"/>
              <a:t>ㄴ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 dirty="0"/>
              <a:t>쿠키 런</a:t>
            </a:r>
            <a:r>
              <a:rPr lang="en-US" altLang="ko-KR" dirty="0"/>
              <a:t>/</a:t>
            </a:r>
            <a:r>
              <a:rPr lang="ko-KR" altLang="en-US" dirty="0"/>
              <a:t>사막 도시 </a:t>
            </a:r>
            <a:r>
              <a:rPr lang="ko-KR" altLang="en-US" dirty="0" err="1"/>
              <a:t>요구르카</a:t>
            </a:r>
            <a:r>
              <a:rPr lang="ko-KR" altLang="en-US" dirty="0"/>
              <a:t> 플롯 분석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5642" y="1016000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첫번째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65474" y="1015999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두번째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승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01474" y="1016000"/>
            <a:ext cx="2736000" cy="460853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세번째 씬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41306" y="1016000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40115" y="1738181"/>
            <a:ext cx="4148019" cy="12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9474" y="1738180"/>
            <a:ext cx="1010640" cy="24782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주된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목표</a:t>
            </a:r>
          </a:p>
        </p:txBody>
      </p:sp>
      <p:pic>
        <p:nvPicPr>
          <p:cNvPr id="25" name="Picture 4" descr="íì¼:Yogurt Cream Cooki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31" y="1754823"/>
            <a:ext cx="738823" cy="12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íì¼:EAz_Fs1XkAE_W2J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8" t="-2870" r="17082" b="12473"/>
          <a:stretch/>
        </p:blipFill>
        <p:spPr bwMode="auto">
          <a:xfrm>
            <a:off x="2383797" y="1760110"/>
            <a:ext cx="805437" cy="12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640114" y="2975200"/>
            <a:ext cx="4148021" cy="124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28" name="Picture 2" descr="íì¼:attachment/alchemistcookieaf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14" y="2936990"/>
            <a:ext cx="1248285" cy="124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784832" y="2975201"/>
            <a:ext cx="3003303" cy="1230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주인공의 목표를 대체하여 이야기를 작성하는 목적에 맞게 가공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89234" y="1730030"/>
            <a:ext cx="2598900" cy="124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등장인물을 추가 하여 이야길 매끄럽게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788134" y="1738579"/>
            <a:ext cx="5789172" cy="124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등장인물이 적을 수록 말할게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적어짐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88134" y="2977317"/>
            <a:ext cx="5789172" cy="1232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콘텐츠를 보조 하고 설명 하고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흥미를 끌기 위한 이야기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5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42" y="5733143"/>
            <a:ext cx="11004383" cy="759730"/>
          </a:xfrm>
        </p:spPr>
        <p:txBody>
          <a:bodyPr/>
          <a:lstStyle/>
          <a:p>
            <a:r>
              <a:rPr lang="ko-KR" altLang="en-US"/>
              <a:t>ㄴ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 dirty="0"/>
              <a:t>쿠키 런</a:t>
            </a:r>
            <a:r>
              <a:rPr lang="en-US" altLang="ko-KR" dirty="0"/>
              <a:t>/</a:t>
            </a:r>
            <a:r>
              <a:rPr lang="ko-KR" altLang="en-US" dirty="0"/>
              <a:t>사막 도시 </a:t>
            </a:r>
            <a:r>
              <a:rPr lang="ko-KR" altLang="en-US" dirty="0" err="1"/>
              <a:t>요구르카</a:t>
            </a:r>
            <a:r>
              <a:rPr lang="ko-KR" altLang="en-US" dirty="0"/>
              <a:t> 플롯 분석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5642" y="1016000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첫번째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65474" y="1015999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두번째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승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01474" y="1016000"/>
            <a:ext cx="2736000" cy="4608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세번째 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841306" y="1016000"/>
            <a:ext cx="2736000" cy="460853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네번째 씬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40115" y="1738181"/>
            <a:ext cx="4148019" cy="12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9474" y="1738180"/>
            <a:ext cx="1010640" cy="24782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주된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목표</a:t>
            </a:r>
          </a:p>
        </p:txBody>
      </p:sp>
      <p:pic>
        <p:nvPicPr>
          <p:cNvPr id="21" name="Picture 4" descr="íì¼:Yogurt Cream Cooki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31" y="1754823"/>
            <a:ext cx="738823" cy="12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íì¼:EAz_Fs1XkAE_W2J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8" t="-2870" r="17082" b="12473"/>
          <a:stretch/>
        </p:blipFill>
        <p:spPr bwMode="auto">
          <a:xfrm>
            <a:off x="2383797" y="1760110"/>
            <a:ext cx="805437" cy="12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640114" y="2975200"/>
            <a:ext cx="4148021" cy="124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24" name="Picture 2" descr="íì¼:attachment/alchemistcookieaf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14" y="2936990"/>
            <a:ext cx="1248285" cy="124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784832" y="2975201"/>
            <a:ext cx="3003303" cy="1230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주인공의 목표를 대체하여 이야기를 작성하는 목적에 맞게 가공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89234" y="1730030"/>
            <a:ext cx="2598900" cy="124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등장인물을 추가 하여 이야길 매끄럽게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88134" y="1738579"/>
            <a:ext cx="5789172" cy="124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등장인물이 적을 수록 말할게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적어짐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88134" y="2977317"/>
            <a:ext cx="5789172" cy="1232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콘텐츠를 보조 하고 설명 하고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흥미를 끌기 위한 이야기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2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6824" y="1447799"/>
            <a:ext cx="10813676" cy="169881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 위급한 상황임을 알리는 종소리가 수도에 울리고</a:t>
            </a:r>
            <a:r>
              <a:rPr lang="en-US" altLang="ko-KR" dirty="0"/>
              <a:t>, </a:t>
            </a:r>
            <a:r>
              <a:rPr lang="ko-KR" altLang="en-US" dirty="0"/>
              <a:t>기사 앤은 성문 밖에 있던 수상한 사내를 쫓는다</a:t>
            </a:r>
            <a:r>
              <a:rPr lang="en-US" altLang="ko-KR" dirty="0"/>
              <a:t>. </a:t>
            </a:r>
            <a:r>
              <a:rPr lang="ko-KR" altLang="en-US" dirty="0"/>
              <a:t>사내를 뒤쫓아 잡은 뒤 알게 된 사실은 그 사내가 역사에서 사라졌던 </a:t>
            </a:r>
            <a:r>
              <a:rPr lang="ko-KR" altLang="en-US" dirty="0" err="1"/>
              <a:t>마족이라는</a:t>
            </a:r>
            <a:r>
              <a:rPr lang="ko-KR" altLang="en-US" dirty="0"/>
              <a:t> 것</a:t>
            </a:r>
            <a:r>
              <a:rPr lang="en-US" altLang="ko-KR" dirty="0"/>
              <a:t>. </a:t>
            </a:r>
            <a:r>
              <a:rPr lang="ko-KR" altLang="en-US" dirty="0"/>
              <a:t>때마침 엄청난 폭발음과 함께 빛의 기둥이 오르고 용의 울음 소리가 수도 방향 들린다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산을 넘어 수도로 돌아온 앤이 마주한 것은 불타는 수도였다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 err="1"/>
              <a:t>시놉시스</a:t>
            </a:r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25642" y="1001273"/>
            <a:ext cx="2479508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도입부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06824" y="3589664"/>
            <a:ext cx="10813676" cy="1698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 수도로 돌아온 앤은 스승과 합류하여 </a:t>
            </a:r>
            <a:r>
              <a:rPr lang="ko-KR" altLang="en-US" dirty="0" err="1"/>
              <a:t>마족들이</a:t>
            </a:r>
            <a:r>
              <a:rPr lang="ko-KR" altLang="en-US" dirty="0"/>
              <a:t> 습격한 수도를 돌아다니며 수습 한다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 </a:t>
            </a:r>
            <a:r>
              <a:rPr lang="ko-KR" altLang="en-US" dirty="0"/>
              <a:t>습격을 주도한 </a:t>
            </a:r>
            <a:r>
              <a:rPr lang="ko-KR" altLang="en-US" dirty="0" err="1"/>
              <a:t>마족</a:t>
            </a:r>
            <a:r>
              <a:rPr lang="ko-KR" altLang="en-US" dirty="0"/>
              <a:t> 백인대장으로부터 마왕이 강림 할 것이라는 단서를 얻은 앤은 뜬금 없이 나타난 </a:t>
            </a:r>
            <a:r>
              <a:rPr lang="ko-KR" altLang="en-US" dirty="0" err="1"/>
              <a:t>마족의</a:t>
            </a:r>
            <a:r>
              <a:rPr lang="ko-KR" altLang="en-US" dirty="0"/>
              <a:t> 탑을 향해 무작정 달리기 시작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5642" y="3143138"/>
            <a:ext cx="2479508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중반부</a:t>
            </a:r>
          </a:p>
        </p:txBody>
      </p:sp>
    </p:spTree>
    <p:extLst>
      <p:ext uri="{BB962C8B-B14F-4D97-AF65-F5344CB8AC3E}">
        <p14:creationId xmlns:p14="http://schemas.microsoft.com/office/powerpoint/2010/main" val="129504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내에서</a:t>
            </a:r>
            <a:endParaRPr lang="en-US" altLang="ko-KR" dirty="0"/>
          </a:p>
          <a:p>
            <a:pPr lvl="1"/>
            <a:r>
              <a:rPr lang="ko-KR" altLang="en-US" dirty="0"/>
              <a:t>앤이라는 캐릭터를 대책 없이 활기차고</a:t>
            </a:r>
            <a:r>
              <a:rPr lang="en-US" altLang="ko-KR" dirty="0"/>
              <a:t>, </a:t>
            </a:r>
            <a:r>
              <a:rPr lang="ko-KR" altLang="en-US" dirty="0"/>
              <a:t>긍정적인 캐릭터로 묘사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도입부에서 아침 운동 하러 가는 셈 친다며 잡으러 간다</a:t>
            </a:r>
            <a:r>
              <a:rPr lang="en-US" altLang="ko-KR" dirty="0"/>
              <a:t>. </a:t>
            </a:r>
            <a:r>
              <a:rPr lang="ko-KR" altLang="en-US" dirty="0"/>
              <a:t>는 식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30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3EFF479-592B-44DA-8E9E-DCA55E38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작성기록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F1D2FE1-3C03-4A00-9F17-4DDEA055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288643"/>
              </p:ext>
            </p:extLst>
          </p:nvPr>
        </p:nvGraphicFramePr>
        <p:xfrm>
          <a:off x="636337" y="884238"/>
          <a:ext cx="11122276" cy="5516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098">
                  <a:extLst>
                    <a:ext uri="{9D8B030D-6E8A-4147-A177-3AD203B41FA5}">
                      <a16:colId xmlns:a16="http://schemas.microsoft.com/office/drawing/2014/main" val="3309809865"/>
                    </a:ext>
                  </a:extLst>
                </a:gridCol>
                <a:gridCol w="2056036">
                  <a:extLst>
                    <a:ext uri="{9D8B030D-6E8A-4147-A177-3AD203B41FA5}">
                      <a16:colId xmlns:a16="http://schemas.microsoft.com/office/drawing/2014/main" val="1582615544"/>
                    </a:ext>
                  </a:extLst>
                </a:gridCol>
                <a:gridCol w="7814142">
                  <a:extLst>
                    <a:ext uri="{9D8B030D-6E8A-4147-A177-3AD203B41FA5}">
                      <a16:colId xmlns:a16="http://schemas.microsoft.com/office/drawing/2014/main" val="542174164"/>
                    </a:ext>
                  </a:extLst>
                </a:gridCol>
              </a:tblGrid>
              <a:tr h="45971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2019.9.20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목차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 방식 작성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08618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2019.9.21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20:00~01:00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 의도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시나리오 기획 의도 작성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타 게임 분석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쿠키런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작성 시작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 +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시나리오 초안 작성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93892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2019.9.22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10:00~02:00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중간에 쉬거나 밥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먹는 시간이 길었음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</a:rPr>
                        <a:t>쿠키런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</a:rPr>
                        <a:t>떼탈출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시나리오 분석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플롯 분석 부분까지 작성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42014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818862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2325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83360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871273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560439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986696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532530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198811"/>
                  </a:ext>
                </a:extLst>
              </a:tr>
              <a:tr h="45971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347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263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42" y="4368306"/>
            <a:ext cx="11004383" cy="2124568"/>
          </a:xfrm>
        </p:spPr>
        <p:txBody>
          <a:bodyPr/>
          <a:lstStyle/>
          <a:p>
            <a:r>
              <a:rPr lang="ko-KR" altLang="en-US" dirty="0"/>
              <a:t>이야기의 도입부가 게임의 </a:t>
            </a:r>
            <a:r>
              <a:rPr lang="ko-KR" altLang="en-US" dirty="0" err="1"/>
              <a:t>튜토리얼에</a:t>
            </a:r>
            <a:r>
              <a:rPr lang="ko-KR" altLang="en-US" dirty="0"/>
              <a:t> 해당 하는 부분</a:t>
            </a:r>
            <a:endParaRPr lang="en-US" altLang="ko-KR" dirty="0"/>
          </a:p>
          <a:p>
            <a:r>
              <a:rPr lang="ko-KR" altLang="en-US" dirty="0"/>
              <a:t>지속적으로 사건의 결말과 사건의 시작이 섞이며 진행 되는 방식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시놉시스와</a:t>
            </a:r>
            <a:r>
              <a:rPr lang="en-US" altLang="ko-KR" dirty="0"/>
              <a:t> </a:t>
            </a:r>
            <a:r>
              <a:rPr lang="ko-KR" altLang="en-US"/>
              <a:t>도입부에서 어떻게 결말이 진행 될 것인지는 예측 가능 하지만</a:t>
            </a:r>
            <a:r>
              <a:rPr lang="en-US" altLang="ko-KR"/>
              <a:t>, </a:t>
            </a:r>
            <a:r>
              <a:rPr lang="ko-KR" altLang="en-US"/>
              <a:t>그 과정을 과정에서 지속적으로 주인공이 겪는 사건을 통해 콘텐츠 업데이트 예정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전체 플롯 구조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5642" y="1009650"/>
            <a:ext cx="2968001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처음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93643" y="1009650"/>
            <a:ext cx="6483807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중간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077450" y="1009650"/>
            <a:ext cx="1552575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ysClr val="windowText" lastClr="000000"/>
                </a:solidFill>
              </a:rPr>
              <a:t>끝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1783391" y="1876425"/>
            <a:ext cx="1810252" cy="7715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553202" y="1876425"/>
            <a:ext cx="5524249" cy="7715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809749" y="1704974"/>
            <a:ext cx="129540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사건</a:t>
            </a:r>
            <a:r>
              <a:rPr lang="en-US" altLang="ko-KR" sz="1400">
                <a:solidFill>
                  <a:sysClr val="windowText" lastClr="000000"/>
                </a:solidFill>
              </a:rPr>
              <a:t>1</a:t>
            </a:r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1689" y="1687476"/>
            <a:ext cx="129540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사건</a:t>
            </a:r>
            <a:r>
              <a:rPr lang="en-US" altLang="ko-KR" sz="1400">
                <a:solidFill>
                  <a:sysClr val="windowText" lastClr="000000"/>
                </a:solidFill>
              </a:rPr>
              <a:t>2</a:t>
            </a:r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7450" y="1639794"/>
            <a:ext cx="1552575" cy="14114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ysClr val="windowText" lastClr="000000"/>
                </a:solidFill>
              </a:rPr>
              <a:t>결말</a:t>
            </a:r>
            <a:r>
              <a:rPr lang="en-US" altLang="ko-KR" sz="1400">
                <a:solidFill>
                  <a:sysClr val="windowText" lastClr="000000"/>
                </a:solidFill>
              </a:rPr>
              <a:t>?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821864" y="1642453"/>
            <a:ext cx="129540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사건</a:t>
            </a:r>
            <a:r>
              <a:rPr lang="en-US" altLang="ko-KR" sz="1400">
                <a:solidFill>
                  <a:sysClr val="windowText" lastClr="000000"/>
                </a:solidFill>
              </a:rPr>
              <a:t>3</a:t>
            </a:r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7218140" y="2791813"/>
            <a:ext cx="502848" cy="7715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91929" y="1639794"/>
            <a:ext cx="961273" cy="14114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사건</a:t>
            </a:r>
            <a:r>
              <a:rPr lang="en-US" altLang="ko-KR" sz="1400">
                <a:solidFill>
                  <a:sysClr val="windowText" lastClr="000000"/>
                </a:solidFill>
              </a:rPr>
              <a:t>1 </a:t>
            </a:r>
            <a:r>
              <a:rPr lang="ko-KR" altLang="en-US" sz="1400">
                <a:solidFill>
                  <a:sysClr val="windowText" lastClr="000000"/>
                </a:solidFill>
              </a:rPr>
              <a:t>의 결말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8901" y="1642452"/>
            <a:ext cx="1154490" cy="14114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ysClr val="windowText" lastClr="000000"/>
                </a:solidFill>
              </a:rPr>
              <a:t>도입부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303629" y="1642453"/>
            <a:ext cx="129540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사건</a:t>
            </a:r>
            <a:r>
              <a:rPr lang="en-US" altLang="ko-KR" sz="1400">
                <a:solidFill>
                  <a:sysClr val="windowText" lastClr="000000"/>
                </a:solidFill>
              </a:rPr>
              <a:t>x</a:t>
            </a:r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24739" y="3514365"/>
            <a:ext cx="2109662" cy="448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사건 </a:t>
            </a:r>
            <a:r>
              <a:rPr lang="en-US" altLang="ko-KR" sz="1400">
                <a:solidFill>
                  <a:sysClr val="windowText" lastClr="000000"/>
                </a:solidFill>
              </a:rPr>
              <a:t>2</a:t>
            </a:r>
            <a:r>
              <a:rPr lang="ko-KR" altLang="en-US" sz="1400">
                <a:solidFill>
                  <a:sysClr val="windowText" lastClr="000000"/>
                </a:solidFill>
              </a:rPr>
              <a:t>의 결말을 포함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 rot="16200000">
            <a:off x="8864983" y="2807089"/>
            <a:ext cx="502848" cy="7715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84963" y="3512387"/>
            <a:ext cx="2945062" cy="4500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향후 업데이트 부분</a:t>
            </a:r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2224420" y="2875200"/>
            <a:ext cx="502848" cy="7715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08972" y="3571979"/>
            <a:ext cx="2946587" cy="448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게임의 </a:t>
            </a:r>
            <a:r>
              <a:rPr lang="ko-KR" altLang="en-US" sz="1400" err="1">
                <a:solidFill>
                  <a:sysClr val="windowText" lastClr="000000"/>
                </a:solidFill>
              </a:rPr>
              <a:t>튜토리얼에</a:t>
            </a:r>
            <a:r>
              <a:rPr lang="ko-KR" altLang="en-US" sz="1400">
                <a:solidFill>
                  <a:sysClr val="windowText" lastClr="000000"/>
                </a:solidFill>
              </a:rPr>
              <a:t> 해당 하는 부분</a:t>
            </a:r>
            <a:r>
              <a:rPr lang="en-US" altLang="ko-KR" sz="140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830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42" y="4007224"/>
            <a:ext cx="11004383" cy="2485649"/>
          </a:xfrm>
        </p:spPr>
        <p:txBody>
          <a:bodyPr/>
          <a:lstStyle/>
          <a:p>
            <a:r>
              <a:rPr lang="ko-KR" altLang="en-US" dirty="0"/>
              <a:t>게임 내에서는 앤 마이너가 파괴된 왕국을 재건하고</a:t>
            </a:r>
            <a:r>
              <a:rPr lang="en-US" altLang="ko-KR" dirty="0"/>
              <a:t>, </a:t>
            </a:r>
            <a:r>
              <a:rPr lang="ko-KR" altLang="en-US" dirty="0"/>
              <a:t>강림한 마왕과 </a:t>
            </a:r>
            <a:r>
              <a:rPr lang="ko-KR" altLang="en-US" dirty="0" err="1"/>
              <a:t>마족과</a:t>
            </a:r>
            <a:r>
              <a:rPr lang="ko-KR" altLang="en-US" dirty="0"/>
              <a:t> 싸워 세계를 구하는 권선징악 이야기</a:t>
            </a:r>
            <a:r>
              <a:rPr lang="en-US" altLang="ko-KR" dirty="0"/>
              <a:t>.</a:t>
            </a:r>
            <a:r>
              <a:rPr lang="ko-KR" altLang="en-US" dirty="0"/>
              <a:t> 심층 메시지는 앤 마이너의 신분과 성별 극복 스토리로 </a:t>
            </a:r>
            <a:r>
              <a:rPr lang="ko-KR" altLang="en-US" dirty="0" err="1"/>
              <a:t>짜두어</a:t>
            </a:r>
            <a:r>
              <a:rPr lang="en-US" altLang="ko-KR" dirty="0"/>
              <a:t>, </a:t>
            </a:r>
            <a:r>
              <a:rPr lang="ko-KR" altLang="en-US" dirty="0"/>
              <a:t>스토리에 관심이 있는 유저들에게 흥미와 이야기를 전달 하는 구조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줄거리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인물 관계도 및 설정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5641" y="1013011"/>
            <a:ext cx="5493600" cy="1524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앤 마이너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여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/25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ysClr val="windowText" lastClr="000000"/>
                </a:solidFill>
              </a:rPr>
              <a:t>피지컬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절정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두 개의 심장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지치거나 포기하지 않는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여류 기사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밑 바닥에서 검술실력만으로 스승의 눈에 띄어 입양 됨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이후 평 기사들을 농락하며 왕실 기사로 발탁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사실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신분을 위장하고 평 기사부터 단계를 밟고 있는 왕자와 대결에서 이기자 어쩔 수 없이 기사 직책을 하사 받음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9241" y="1013011"/>
            <a:ext cx="5493600" cy="1524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ysClr val="windowText" lastClr="000000"/>
                </a:solidFill>
              </a:rPr>
              <a:t>드레겐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마이너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/??/??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앤의 스승이자 입양한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드라그노브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왕국의 탑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소드로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한 왕국에서 가장 으뜸 가는 기사를 뜻함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과거 정복전쟁에서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왕국끼리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피 터지게 싸우던 와중 용과 같은 기세로 싸웠다고 전해지며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용기사라는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칭호가 있음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하급 기사였으나 혁혁한 공을 계속 세워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마이너라는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성과 직위를 하사 받음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3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A81D2-321A-435B-BAD1-2306C8DE0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  <a:endParaRPr lang="en-US" altLang="ko-KR" dirty="0"/>
          </a:p>
          <a:p>
            <a:r>
              <a:rPr lang="ko-KR" altLang="en-US" dirty="0"/>
              <a:t>방향성 도출을 위한 타 게임 조사</a:t>
            </a:r>
            <a:endParaRPr lang="en-US" altLang="ko-KR" dirty="0"/>
          </a:p>
          <a:p>
            <a:pPr lvl="1"/>
            <a:r>
              <a:rPr lang="ko-KR" altLang="en-US" dirty="0"/>
              <a:t>조사 기준</a:t>
            </a:r>
            <a:endParaRPr lang="en-US" altLang="ko-KR" dirty="0"/>
          </a:p>
          <a:p>
            <a:pPr lvl="1"/>
            <a:r>
              <a:rPr lang="ko-KR" altLang="en-US" dirty="0"/>
              <a:t>게임 장르</a:t>
            </a:r>
            <a:r>
              <a:rPr lang="en-US" altLang="ko-KR" dirty="0"/>
              <a:t>: </a:t>
            </a:r>
            <a:r>
              <a:rPr lang="ko-KR" altLang="en-US" dirty="0"/>
              <a:t>수집형</a:t>
            </a:r>
            <a:r>
              <a:rPr lang="en-US" altLang="ko-KR" dirty="0"/>
              <a:t>, </a:t>
            </a:r>
            <a:r>
              <a:rPr lang="ko-KR" altLang="en-US" dirty="0"/>
              <a:t>러닝</a:t>
            </a:r>
            <a:r>
              <a:rPr lang="en-US" altLang="ko-KR" dirty="0"/>
              <a:t>, </a:t>
            </a:r>
            <a:r>
              <a:rPr lang="ko-KR" altLang="en-US" dirty="0"/>
              <a:t>용사식당</a:t>
            </a:r>
            <a:endParaRPr lang="en-US" altLang="ko-KR" dirty="0"/>
          </a:p>
          <a:p>
            <a:pPr lvl="1"/>
            <a:r>
              <a:rPr lang="ko-KR" altLang="en-US" dirty="0"/>
              <a:t>시나리오</a:t>
            </a:r>
            <a:r>
              <a:rPr lang="en-US" altLang="ko-KR" dirty="0"/>
              <a:t>:</a:t>
            </a:r>
            <a:r>
              <a:rPr lang="ko-KR" altLang="en-US" dirty="0"/>
              <a:t> 세계관</a:t>
            </a:r>
            <a:r>
              <a:rPr lang="en-US" altLang="ko-KR" dirty="0"/>
              <a:t>/</a:t>
            </a:r>
            <a:r>
              <a:rPr lang="ko-KR" altLang="en-US" dirty="0"/>
              <a:t>인물</a:t>
            </a:r>
            <a:r>
              <a:rPr lang="en-US" altLang="ko-KR" dirty="0"/>
              <a:t>/</a:t>
            </a:r>
            <a:r>
              <a:rPr lang="ko-KR" altLang="en-US" dirty="0"/>
              <a:t>사건</a:t>
            </a:r>
            <a:r>
              <a:rPr lang="en-US" altLang="ko-KR" dirty="0"/>
              <a:t>/</a:t>
            </a:r>
            <a:r>
              <a:rPr lang="ko-KR" altLang="en-US" dirty="0"/>
              <a:t>도구</a:t>
            </a:r>
            <a:r>
              <a:rPr lang="en-US" altLang="ko-KR" dirty="0"/>
              <a:t>/</a:t>
            </a:r>
            <a:r>
              <a:rPr lang="ko-KR" altLang="en-US" dirty="0"/>
              <a:t>메시지</a:t>
            </a:r>
            <a:endParaRPr lang="en-US" altLang="ko-KR" dirty="0"/>
          </a:p>
          <a:p>
            <a:pPr lvl="1"/>
            <a:r>
              <a:rPr lang="ko-KR" altLang="en-US" dirty="0"/>
              <a:t>세계관</a:t>
            </a:r>
            <a:r>
              <a:rPr lang="en-US" altLang="ko-KR" dirty="0"/>
              <a:t>: </a:t>
            </a:r>
            <a:r>
              <a:rPr lang="ko-KR" altLang="en-US" dirty="0"/>
              <a:t>인 게임 배경 이미지</a:t>
            </a:r>
            <a:r>
              <a:rPr lang="en-US" altLang="ko-KR" dirty="0"/>
              <a:t>, </a:t>
            </a:r>
            <a:r>
              <a:rPr lang="ko-KR" altLang="en-US" dirty="0"/>
              <a:t>보편적인 복장 설정</a:t>
            </a:r>
            <a:r>
              <a:rPr lang="en-US" altLang="ko-KR" dirty="0"/>
              <a:t>, </a:t>
            </a:r>
            <a:r>
              <a:rPr lang="ko-KR" altLang="en-US" dirty="0"/>
              <a:t>전통이나 행위 방식들이 어떤 방식으로 연출 </a:t>
            </a:r>
            <a:r>
              <a:rPr lang="ko-KR" altLang="en-US" dirty="0" err="1"/>
              <a:t>되는지와</a:t>
            </a:r>
            <a:r>
              <a:rPr lang="ko-KR" altLang="en-US" dirty="0"/>
              <a:t> 설정 했는 지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인물</a:t>
            </a:r>
            <a:r>
              <a:rPr lang="en-US" altLang="ko-KR" dirty="0"/>
              <a:t>: </a:t>
            </a:r>
            <a:r>
              <a:rPr lang="ko-KR" altLang="en-US" dirty="0"/>
              <a:t>캐릭터 성격과 관계</a:t>
            </a:r>
            <a:r>
              <a:rPr lang="en-US" altLang="ko-KR" dirty="0"/>
              <a:t>, </a:t>
            </a:r>
            <a:r>
              <a:rPr lang="ko-KR" altLang="en-US" dirty="0"/>
              <a:t>외형</a:t>
            </a:r>
            <a:endParaRPr lang="en-US" altLang="ko-KR" dirty="0"/>
          </a:p>
          <a:p>
            <a:pPr lvl="1"/>
            <a:r>
              <a:rPr lang="ko-KR" altLang="en-US" dirty="0"/>
              <a:t>사건</a:t>
            </a:r>
            <a:r>
              <a:rPr lang="en-US" altLang="ko-KR" dirty="0"/>
              <a:t>: </a:t>
            </a:r>
            <a:r>
              <a:rPr lang="ko-KR" altLang="en-US" dirty="0"/>
              <a:t>에피소드 단위 이야기</a:t>
            </a:r>
            <a:r>
              <a:rPr lang="en-US" altLang="ko-KR" dirty="0"/>
              <a:t>(</a:t>
            </a:r>
            <a:r>
              <a:rPr lang="ko-KR" altLang="en-US" dirty="0"/>
              <a:t>이미지와 텍스트</a:t>
            </a:r>
            <a:r>
              <a:rPr lang="en-US" altLang="ko-KR" dirty="0"/>
              <a:t>, </a:t>
            </a:r>
            <a:r>
              <a:rPr lang="ko-KR" altLang="en-US" dirty="0"/>
              <a:t>포함된 인물</a:t>
            </a:r>
            <a:r>
              <a:rPr lang="en-US" altLang="ko-KR" dirty="0"/>
              <a:t>, </a:t>
            </a:r>
            <a:r>
              <a:rPr lang="ko-KR" altLang="en-US" dirty="0"/>
              <a:t>사건에 비쳐지는 세계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도구</a:t>
            </a:r>
            <a:r>
              <a:rPr lang="en-US" altLang="ko-KR" dirty="0"/>
              <a:t>: </a:t>
            </a:r>
            <a:r>
              <a:rPr lang="ko-KR" altLang="en-US" dirty="0"/>
              <a:t>아이템</a:t>
            </a:r>
            <a:endParaRPr lang="en-US" altLang="ko-KR" dirty="0"/>
          </a:p>
          <a:p>
            <a:pPr lvl="1"/>
            <a:r>
              <a:rPr lang="ko-KR" altLang="en-US" dirty="0"/>
              <a:t>메시지</a:t>
            </a:r>
            <a:r>
              <a:rPr lang="en-US" altLang="ko-KR" dirty="0"/>
              <a:t>: </a:t>
            </a:r>
            <a:r>
              <a:rPr lang="ko-KR" altLang="en-US" dirty="0"/>
              <a:t>단순하게 권선징악이냐 </a:t>
            </a:r>
            <a:r>
              <a:rPr lang="ko-KR" altLang="en-US" dirty="0" err="1"/>
              <a:t>아니냐의</a:t>
            </a:r>
            <a:r>
              <a:rPr lang="ko-KR" altLang="en-US" dirty="0"/>
              <a:t> 구분 정도만 하고 넘어가자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9D39258-CDE4-4BEF-9FF9-B741B0BFA081}"/>
              </a:ext>
            </a:extLst>
          </p:cNvPr>
          <p:cNvSpPr txBox="1">
            <a:spLocks/>
          </p:cNvSpPr>
          <p:nvPr/>
        </p:nvSpPr>
        <p:spPr>
          <a:xfrm>
            <a:off x="625641" y="4975412"/>
            <a:ext cx="11153403" cy="26978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결론을 바탕으로 정리 및 결론</a:t>
            </a:r>
            <a:endParaRPr lang="en-US" altLang="ko-KR" dirty="0"/>
          </a:p>
          <a:p>
            <a:r>
              <a:rPr lang="ko-KR" altLang="en-US" dirty="0"/>
              <a:t>방향성에 따라서 시나리오 세부 요소 방향성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시놉시스 작성</a:t>
            </a:r>
            <a:endParaRPr lang="en-US" altLang="ko-KR" dirty="0"/>
          </a:p>
          <a:p>
            <a:r>
              <a:rPr lang="ko-KR" altLang="en-US" dirty="0"/>
              <a:t>데이터와 시스템의 관계</a:t>
            </a:r>
            <a:r>
              <a:rPr lang="en-US" altLang="ko-KR" dirty="0"/>
              <a:t>…? </a:t>
            </a:r>
            <a:r>
              <a:rPr lang="ko-KR" altLang="en-US" dirty="0"/>
              <a:t>라고</a:t>
            </a:r>
            <a:r>
              <a:rPr lang="en-US" altLang="ko-KR" dirty="0"/>
              <a:t>? </a:t>
            </a:r>
            <a:r>
              <a:rPr lang="ko-KR" altLang="en-US" dirty="0" err="1"/>
              <a:t>스토리랑</a:t>
            </a:r>
            <a:r>
              <a:rPr lang="ko-KR" altLang="en-US" dirty="0"/>
              <a:t> 스토리텔링이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135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작성 의도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42" y="3306801"/>
            <a:ext cx="11153403" cy="3636006"/>
          </a:xfrm>
        </p:spPr>
        <p:txBody>
          <a:bodyPr/>
          <a:lstStyle/>
          <a:p>
            <a:r>
              <a:rPr lang="ko-KR" altLang="en-US" b="1" dirty="0"/>
              <a:t>타겟 유저에게 익숙한 소재들을 위주로</a:t>
            </a:r>
            <a:r>
              <a:rPr lang="en-US" altLang="ko-KR" b="1" dirty="0"/>
              <a:t>, 90%</a:t>
            </a:r>
            <a:r>
              <a:rPr lang="ko-KR" altLang="en-US" b="1" dirty="0"/>
              <a:t>의 익숙함과 </a:t>
            </a:r>
            <a:r>
              <a:rPr lang="en-US" altLang="ko-KR" b="1" dirty="0"/>
              <a:t>10%</a:t>
            </a:r>
            <a:r>
              <a:rPr lang="ko-KR" altLang="en-US" b="1" dirty="0"/>
              <a:t>의 신선함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게임 전체적으로 볼 때</a:t>
            </a:r>
            <a:r>
              <a:rPr lang="en-US" altLang="ko-KR" dirty="0"/>
              <a:t>, </a:t>
            </a:r>
            <a:r>
              <a:rPr lang="ko-KR" altLang="en-US" dirty="0"/>
              <a:t>타 게임과 차별화 되는 요소가 이야기에 초점이 맞춰지는게 아니라 게임의 특징에 맞춰 질 것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시나리오는 유저가 깊이 있게 파고들 수 있는 여지를 남기고 흥미를 끌 수 있는 부분으로 적용 하고자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시나리오는 이야기를 게임이 진행 되는 시간의 흐름에 따라 선형으로 구성한 것들을 이야기</a:t>
            </a:r>
            <a:endParaRPr lang="en-US" altLang="ko-KR" dirty="0"/>
          </a:p>
          <a:p>
            <a:pPr lvl="1"/>
            <a:r>
              <a:rPr lang="ko-KR" altLang="en-US" dirty="0"/>
              <a:t>세계관은 그 시나리오가 진행되는 시간</a:t>
            </a:r>
            <a:r>
              <a:rPr lang="en-US" altLang="ko-KR" dirty="0"/>
              <a:t>, </a:t>
            </a:r>
            <a:r>
              <a:rPr lang="ko-KR" altLang="en-US" dirty="0"/>
              <a:t>공간</a:t>
            </a:r>
            <a:r>
              <a:rPr lang="en-US" altLang="ko-KR" dirty="0"/>
              <a:t>, </a:t>
            </a:r>
            <a:r>
              <a:rPr lang="ko-KR" altLang="en-US" dirty="0"/>
              <a:t>시대적 배경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플롯은 시나리오가 전개되는 방식</a:t>
            </a:r>
            <a:endParaRPr lang="en-US" altLang="ko-KR" dirty="0"/>
          </a:p>
          <a:p>
            <a:pPr lvl="1"/>
            <a:r>
              <a:rPr lang="ko-KR" altLang="en-US" dirty="0" err="1"/>
              <a:t>시놉시스는</a:t>
            </a:r>
            <a:r>
              <a:rPr lang="ko-KR" altLang="en-US" dirty="0"/>
              <a:t> 플롯에 따라 시나리오가 전개 되는 것을 요약하여 작성 한 것으로 정의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5642" y="884052"/>
            <a:ext cx="11153403" cy="173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게임 내 사용 될 시나리오의 작성</a:t>
            </a:r>
            <a:r>
              <a:rPr lang="en-US" altLang="ko-KR" dirty="0"/>
              <a:t>, </a:t>
            </a:r>
            <a:r>
              <a:rPr lang="ko-KR" altLang="en-US" dirty="0"/>
              <a:t>기획 의도를 명확히 밝혀 시나리오에 대한 이해를 돕고</a:t>
            </a:r>
            <a:r>
              <a:rPr lang="en-US" altLang="ko-KR" dirty="0"/>
              <a:t>, </a:t>
            </a:r>
            <a:r>
              <a:rPr lang="ko-KR" altLang="en-US" dirty="0"/>
              <a:t>공유하기 위해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그래픽</a:t>
            </a:r>
            <a:r>
              <a:rPr lang="en-US" altLang="ko-KR" dirty="0"/>
              <a:t>: </a:t>
            </a:r>
            <a:r>
              <a:rPr lang="ko-KR" altLang="en-US" dirty="0"/>
              <a:t>주로 캐릭터와 인 게임 배경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기획</a:t>
            </a:r>
            <a:r>
              <a:rPr lang="en-US" altLang="ko-KR" dirty="0"/>
              <a:t>: </a:t>
            </a:r>
            <a:r>
              <a:rPr lang="ko-KR" altLang="en-US" dirty="0"/>
              <a:t>콘텐츠 </a:t>
            </a:r>
            <a:r>
              <a:rPr lang="ko-KR" altLang="en-US"/>
              <a:t>제작 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이해를 돕고 기획 의도의 근거로 활용 하기 위해 타 게임의 시나리오와 플롯을 분석하고 해당 내용을 </a:t>
            </a:r>
            <a:r>
              <a:rPr lang="ko-KR" altLang="en-US" dirty="0" err="1"/>
              <a:t>바탕으로한</a:t>
            </a:r>
            <a:r>
              <a:rPr lang="ko-KR" altLang="en-US" dirty="0"/>
              <a:t> 문서 작성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 txBox="1">
            <a:spLocks/>
          </p:cNvSpPr>
          <p:nvPr/>
        </p:nvSpPr>
        <p:spPr>
          <a:xfrm>
            <a:off x="519764" y="2620540"/>
            <a:ext cx="11239620" cy="68740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시나리오 기획 의도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 dirty="0"/>
              <a:t>쿠키 런</a:t>
            </a:r>
            <a:r>
              <a:rPr lang="en-US" altLang="ko-KR" dirty="0"/>
              <a:t> </a:t>
            </a:r>
            <a:r>
              <a:rPr lang="ko-KR" altLang="en-US" dirty="0"/>
              <a:t>시나리오 분석</a:t>
            </a:r>
            <a:endParaRPr lang="en-US" dirty="0"/>
          </a:p>
        </p:txBody>
      </p:sp>
      <p:pic>
        <p:nvPicPr>
          <p:cNvPr id="5" name="Picture 2" descr="Image result for ì¿ í¤ë°">
            <a:extLst>
              <a:ext uri="{FF2B5EF4-FFF2-40B4-BE49-F238E27FC236}">
                <a16:creationId xmlns:a16="http://schemas.microsoft.com/office/drawing/2014/main" id="{1F330578-BCEC-4B9B-B6DE-4F4E8CC90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98" y="1012086"/>
            <a:ext cx="3992737" cy="20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8DE727-E6FC-469D-BB85-763609425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49905"/>
              </p:ext>
            </p:extLst>
          </p:nvPr>
        </p:nvGraphicFramePr>
        <p:xfrm>
          <a:off x="4625610" y="1021711"/>
          <a:ext cx="701087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61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2138324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52733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2768054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281061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쿠키 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오븐 브레이크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666830"/>
                  </a:ext>
                </a:extLst>
              </a:tr>
              <a:tr h="2529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421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스킬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장비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러닝에 충실한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수집으로 다양하게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2295BCA-2FC8-482A-A427-11FF34B4E6C7}"/>
              </a:ext>
            </a:extLst>
          </p:cNvPr>
          <p:cNvSpPr txBox="1">
            <a:spLocks/>
          </p:cNvSpPr>
          <p:nvPr/>
        </p:nvSpPr>
        <p:spPr>
          <a:xfrm>
            <a:off x="4625610" y="2048406"/>
            <a:ext cx="7010873" cy="102089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  러닝 장르를 선도 했던 게임</a:t>
            </a:r>
            <a:r>
              <a:rPr lang="en-US" altLang="ko-KR" dirty="0"/>
              <a:t>. </a:t>
            </a:r>
            <a:r>
              <a:rPr lang="ko-KR" altLang="en-US" dirty="0"/>
              <a:t>러닝 장르 기본에 충실하면서 다양한 캐릭터와 팻 수집으로 지속적인 이용자를 잡음</a:t>
            </a:r>
            <a:r>
              <a:rPr lang="en-US" altLang="ko-KR" dirty="0"/>
              <a:t>.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1573EAD6-F52D-4CC4-9731-BA4FD7ECE8C4}"/>
              </a:ext>
            </a:extLst>
          </p:cNvPr>
          <p:cNvSpPr txBox="1">
            <a:spLocks/>
          </p:cNvSpPr>
          <p:nvPr/>
        </p:nvSpPr>
        <p:spPr>
          <a:xfrm>
            <a:off x="633299" y="3448710"/>
            <a:ext cx="11003184" cy="116533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   ‘</a:t>
            </a:r>
            <a:r>
              <a:rPr lang="ko-KR" altLang="en-US" dirty="0"/>
              <a:t>마녀의 오븐</a:t>
            </a:r>
            <a:r>
              <a:rPr lang="en-US" altLang="ko-KR" dirty="0"/>
              <a:t>’ </a:t>
            </a:r>
            <a:r>
              <a:rPr lang="ko-KR" altLang="en-US" dirty="0"/>
              <a:t>에서 탈출 하는 쿠키라는 설정에서 확장되어 </a:t>
            </a:r>
            <a:r>
              <a:rPr lang="en-US" altLang="ko-KR" dirty="0"/>
              <a:t>‘</a:t>
            </a:r>
            <a:r>
              <a:rPr lang="ko-KR" altLang="en-US" dirty="0"/>
              <a:t>쿠키</a:t>
            </a:r>
            <a:r>
              <a:rPr lang="en-US" altLang="ko-KR" dirty="0"/>
              <a:t>’</a:t>
            </a:r>
            <a:r>
              <a:rPr lang="ko-KR" altLang="en-US" dirty="0"/>
              <a:t>의 모습의 사람이나 인물</a:t>
            </a:r>
            <a:r>
              <a:rPr lang="en-US" altLang="ko-KR" dirty="0"/>
              <a:t>, </a:t>
            </a:r>
            <a:r>
              <a:rPr lang="ko-KR" altLang="en-US" dirty="0"/>
              <a:t>쿠키 문명으로 묘사</a:t>
            </a:r>
            <a:r>
              <a:rPr lang="en-US" altLang="ko-KR" dirty="0"/>
              <a:t>. </a:t>
            </a:r>
            <a:r>
              <a:rPr lang="ko-KR" altLang="en-US" dirty="0"/>
              <a:t>과거 </a:t>
            </a:r>
            <a:r>
              <a:rPr lang="en-US" altLang="ko-KR" dirty="0"/>
              <a:t>‘</a:t>
            </a:r>
            <a:r>
              <a:rPr lang="ko-KR" altLang="en-US" dirty="0"/>
              <a:t>쿠키 왕국</a:t>
            </a:r>
            <a:r>
              <a:rPr lang="en-US" altLang="ko-KR" dirty="0"/>
              <a:t>‘ </a:t>
            </a:r>
            <a:r>
              <a:rPr lang="ko-KR" altLang="en-US" dirty="0"/>
              <a:t>이 존재했고</a:t>
            </a:r>
            <a:r>
              <a:rPr lang="en-US" altLang="ko-KR" dirty="0"/>
              <a:t>,</a:t>
            </a:r>
            <a:r>
              <a:rPr lang="ko-KR" altLang="en-US" dirty="0"/>
              <a:t> 왕국이 몰락 했다는 것 등 기본적으로 </a:t>
            </a:r>
            <a:r>
              <a:rPr lang="ko-KR" altLang="en-US" b="1" dirty="0">
                <a:solidFill>
                  <a:srgbClr val="FF5050"/>
                </a:solidFill>
              </a:rPr>
              <a:t>중세 판타지에 사람을 쿠키로 바꾼 세계관</a:t>
            </a:r>
            <a:r>
              <a:rPr lang="en-US" altLang="ko-KR" b="1" dirty="0">
                <a:solidFill>
                  <a:srgbClr val="FF5050"/>
                </a:solidFill>
              </a:rPr>
              <a:t>. </a:t>
            </a:r>
            <a:r>
              <a:rPr lang="ko-KR" altLang="en-US" dirty="0"/>
              <a:t>사막부터 몰락한 유적지</a:t>
            </a:r>
            <a:r>
              <a:rPr lang="en-US" altLang="ko-KR" dirty="0"/>
              <a:t>, </a:t>
            </a:r>
            <a:r>
              <a:rPr lang="ko-KR" altLang="en-US" dirty="0"/>
              <a:t>저택 등 다양한 장소적 배경을 가지고 있다</a:t>
            </a:r>
            <a:r>
              <a:rPr lang="en-US" altLang="ko-KR" dirty="0"/>
              <a:t>.</a:t>
            </a: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1573EAD6-F52D-4CC4-9731-BA4FD7ECE8C4}"/>
              </a:ext>
            </a:extLst>
          </p:cNvPr>
          <p:cNvSpPr txBox="1">
            <a:spLocks/>
          </p:cNvSpPr>
          <p:nvPr/>
        </p:nvSpPr>
        <p:spPr>
          <a:xfrm>
            <a:off x="633298" y="4993458"/>
            <a:ext cx="10996235" cy="115629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 ‘</a:t>
            </a:r>
            <a:r>
              <a:rPr lang="ko-KR" altLang="en-US" dirty="0"/>
              <a:t>어둠 마녀 쿠키</a:t>
            </a:r>
            <a:r>
              <a:rPr lang="en-US" altLang="ko-KR" dirty="0"/>
              <a:t>’ </a:t>
            </a:r>
            <a:r>
              <a:rPr lang="ko-KR" altLang="en-US" dirty="0"/>
              <a:t>의 음모와 이를 저지하려는 </a:t>
            </a:r>
            <a:r>
              <a:rPr lang="en-US" altLang="ko-KR" dirty="0"/>
              <a:t>‘</a:t>
            </a:r>
            <a:r>
              <a:rPr lang="ko-KR" altLang="en-US" dirty="0"/>
              <a:t>몰락한 쿠키 왕국의 쿠키들</a:t>
            </a:r>
            <a:r>
              <a:rPr lang="en-US" altLang="ko-KR" dirty="0"/>
              <a:t>‘</a:t>
            </a:r>
            <a:r>
              <a:rPr lang="ko-KR" altLang="en-US" dirty="0"/>
              <a:t>의 갈등이 가장 큰 흐름이지만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5050"/>
                </a:solidFill>
              </a:rPr>
              <a:t>선형적인 구조가 아니라</a:t>
            </a:r>
            <a:r>
              <a:rPr lang="en-US" altLang="ko-KR" b="1" dirty="0">
                <a:solidFill>
                  <a:srgbClr val="FF5050"/>
                </a:solidFill>
              </a:rPr>
              <a:t> </a:t>
            </a:r>
            <a:r>
              <a:rPr lang="ko-KR" altLang="en-US" b="1" dirty="0">
                <a:solidFill>
                  <a:srgbClr val="FF5050"/>
                </a:solidFill>
              </a:rPr>
              <a:t>각 콘텐츠 마다 시간 대와 이야기가 다르게 전개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B0BF0131-B71B-4009-96F2-93E7594C1C8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5475" y="6167438"/>
            <a:ext cx="11011007" cy="32543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 </a:t>
            </a:r>
            <a:r>
              <a:rPr lang="en-US" altLang="ko-KR" sz="1200" dirty="0"/>
              <a:t>※ </a:t>
            </a:r>
            <a:r>
              <a:rPr lang="ko-KR" altLang="en-US" sz="1200" dirty="0"/>
              <a:t>해당 게임은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쿠키런</a:t>
            </a:r>
            <a:r>
              <a:rPr lang="ko-KR" altLang="en-US" sz="1200" dirty="0"/>
              <a:t> </a:t>
            </a:r>
            <a:r>
              <a:rPr lang="en-US" altLang="ko-KR" sz="1200" dirty="0"/>
              <a:t>for </a:t>
            </a:r>
            <a:r>
              <a:rPr lang="en-US" altLang="ko-KR" sz="1200" dirty="0" err="1"/>
              <a:t>kakao</a:t>
            </a:r>
            <a:r>
              <a:rPr lang="en-US" altLang="ko-KR" sz="1200" dirty="0"/>
              <a:t>” </a:t>
            </a:r>
            <a:r>
              <a:rPr lang="ko-KR" altLang="en-US" sz="1200" dirty="0"/>
              <a:t>버전과 다른 게임</a:t>
            </a:r>
            <a:r>
              <a:rPr lang="en-US" altLang="ko-KR" sz="1200" dirty="0"/>
              <a:t>. </a:t>
            </a:r>
            <a:r>
              <a:rPr lang="ko-KR" altLang="en-US" sz="1200" dirty="0"/>
              <a:t>카카오 버전은 </a:t>
            </a:r>
            <a:r>
              <a:rPr lang="en-US" altLang="ko-KR" sz="1200" dirty="0"/>
              <a:t>16</a:t>
            </a:r>
            <a:r>
              <a:rPr lang="ko-KR" altLang="en-US" sz="1200" dirty="0"/>
              <a:t>년 기점으로 업데이트가 중단 되었으며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쿠키런</a:t>
            </a:r>
            <a:r>
              <a:rPr lang="en-US" altLang="ko-KR" sz="1200" dirty="0"/>
              <a:t>:</a:t>
            </a:r>
            <a:r>
              <a:rPr lang="ko-KR" altLang="en-US" sz="1200" dirty="0"/>
              <a:t> 오븐 </a:t>
            </a:r>
            <a:r>
              <a:rPr lang="ko-KR" altLang="en-US" sz="1200" dirty="0" err="1"/>
              <a:t>브레이크＂은</a:t>
            </a:r>
            <a:r>
              <a:rPr lang="ko-KR" altLang="en-US" sz="1200" dirty="0"/>
              <a:t> 자체 서비스</a:t>
            </a:r>
            <a:r>
              <a:rPr lang="en-US" altLang="ko-KR" sz="1200" dirty="0"/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33298" y="3066195"/>
            <a:ext cx="10996235" cy="3825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</a:rPr>
              <a:t>세계관 요약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5475" y="4608714"/>
            <a:ext cx="10996235" cy="3825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</a:rPr>
              <a:t>줄거리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9E7841-1B6B-4401-9846-1A89A78D64DC}"/>
              </a:ext>
            </a:extLst>
          </p:cNvPr>
          <p:cNvSpPr/>
          <p:nvPr/>
        </p:nvSpPr>
        <p:spPr>
          <a:xfrm>
            <a:off x="637590" y="1009651"/>
            <a:ext cx="10992435" cy="51577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7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/>
              <a:t>쿠키 런 콘텐츠 별 시나리오</a:t>
            </a:r>
            <a:endParaRPr 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820098"/>
              </p:ext>
            </p:extLst>
          </p:nvPr>
        </p:nvGraphicFramePr>
        <p:xfrm>
          <a:off x="625640" y="958734"/>
          <a:ext cx="11004384" cy="133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064">
                  <a:extLst>
                    <a:ext uri="{9D8B030D-6E8A-4147-A177-3AD203B41FA5}">
                      <a16:colId xmlns:a16="http://schemas.microsoft.com/office/drawing/2014/main" val="9216764"/>
                    </a:ext>
                  </a:extLst>
                </a:gridCol>
                <a:gridCol w="1834064">
                  <a:extLst>
                    <a:ext uri="{9D8B030D-6E8A-4147-A177-3AD203B41FA5}">
                      <a16:colId xmlns:a16="http://schemas.microsoft.com/office/drawing/2014/main" val="1010869113"/>
                    </a:ext>
                  </a:extLst>
                </a:gridCol>
                <a:gridCol w="1834064">
                  <a:extLst>
                    <a:ext uri="{9D8B030D-6E8A-4147-A177-3AD203B41FA5}">
                      <a16:colId xmlns:a16="http://schemas.microsoft.com/office/drawing/2014/main" val="934815657"/>
                    </a:ext>
                  </a:extLst>
                </a:gridCol>
                <a:gridCol w="1834064">
                  <a:extLst>
                    <a:ext uri="{9D8B030D-6E8A-4147-A177-3AD203B41FA5}">
                      <a16:colId xmlns:a16="http://schemas.microsoft.com/office/drawing/2014/main" val="3713949432"/>
                    </a:ext>
                  </a:extLst>
                </a:gridCol>
                <a:gridCol w="1834064">
                  <a:extLst>
                    <a:ext uri="{9D8B030D-6E8A-4147-A177-3AD203B41FA5}">
                      <a16:colId xmlns:a16="http://schemas.microsoft.com/office/drawing/2014/main" val="370593861"/>
                    </a:ext>
                  </a:extLst>
                </a:gridCol>
                <a:gridCol w="1834064">
                  <a:extLst>
                    <a:ext uri="{9D8B030D-6E8A-4147-A177-3AD203B41FA5}">
                      <a16:colId xmlns:a16="http://schemas.microsoft.com/office/drawing/2014/main" val="4055869287"/>
                    </a:ext>
                  </a:extLst>
                </a:gridCol>
              </a:tblGrid>
              <a:tr h="412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쿠키의 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경기장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떼탈출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챔피언스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리그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기억의 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10608"/>
                  </a:ext>
                </a:extLst>
              </a:tr>
              <a:tr h="508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 쿠키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별 퀘스트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랜드 단위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진행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에피소드 단위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경쟁 콘텐츠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 쿠키 별 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7737"/>
                  </a:ext>
                </a:extLst>
              </a:tr>
              <a:tr h="412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시나리오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 경쟁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68687"/>
                  </a:ext>
                </a:extLst>
              </a:tr>
            </a:tbl>
          </a:graphicData>
        </a:graphic>
      </p:graphicFrame>
      <p:sp>
        <p:nvSpPr>
          <p:cNvPr id="85" name="내용 개체 틀 84"/>
          <p:cNvSpPr>
            <a:spLocks noGrp="1"/>
          </p:cNvSpPr>
          <p:nvPr>
            <p:ph idx="1"/>
          </p:nvPr>
        </p:nvSpPr>
        <p:spPr>
          <a:xfrm>
            <a:off x="625642" y="4893850"/>
            <a:ext cx="11004383" cy="1599023"/>
          </a:xfrm>
        </p:spPr>
        <p:txBody>
          <a:bodyPr/>
          <a:lstStyle/>
          <a:p>
            <a:r>
              <a:rPr lang="ko-KR" altLang="en-US" dirty="0"/>
              <a:t>콘텐츠 별로 이야기가 존재하긴 하나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dirty="0" err="1"/>
              <a:t>떼탈출</a:t>
            </a:r>
            <a:r>
              <a:rPr lang="ko-KR" altLang="en-US" dirty="0"/>
              <a:t> 콘텐츠는 이야기도 주된 콘텐츠로 진행되며 다른 콘텐츠와 달리 </a:t>
            </a:r>
            <a:r>
              <a:rPr lang="ko-KR" altLang="en-US" b="1" dirty="0">
                <a:solidFill>
                  <a:srgbClr val="FF5050"/>
                </a:solidFill>
              </a:rPr>
              <a:t>시작과 결말이 있는 이야기의 구조</a:t>
            </a:r>
            <a:r>
              <a:rPr lang="ko-KR" altLang="en-US" dirty="0"/>
              <a:t>를 갖추고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콘텐츠의 경우 부분적으로 이야기가 존재</a:t>
            </a:r>
            <a:r>
              <a:rPr lang="en-US" altLang="ko-KR" dirty="0"/>
              <a:t>, </a:t>
            </a:r>
            <a:r>
              <a:rPr lang="ko-KR" altLang="en-US" dirty="0"/>
              <a:t>유저들의 상상과 추리를 이끌어내기 위한 이야기로</a:t>
            </a:r>
            <a:r>
              <a:rPr lang="en-US" altLang="ko-KR" dirty="0"/>
              <a:t>, </a:t>
            </a:r>
            <a:r>
              <a:rPr lang="ko-KR" altLang="en-US" dirty="0"/>
              <a:t>배경 이미지나 쿠키들의 각 이야기등으로 파편화 된 형태</a:t>
            </a:r>
            <a:r>
              <a:rPr lang="en-US" altLang="ko-KR" dirty="0"/>
              <a:t>.</a:t>
            </a:r>
            <a:r>
              <a:rPr lang="ko-KR" altLang="en-US" dirty="0"/>
              <a:t> 정확한 분석이 어렵고 논지를 흐릴 수 있어 분석에서 제외 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1" t="10315" r="23889" b="45115"/>
          <a:stretch/>
        </p:blipFill>
        <p:spPr>
          <a:xfrm>
            <a:off x="6523557" y="2301938"/>
            <a:ext cx="5106467" cy="2108902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0" r="34469"/>
          <a:stretch/>
        </p:blipFill>
        <p:spPr>
          <a:xfrm>
            <a:off x="625639" y="2289924"/>
            <a:ext cx="1902039" cy="226998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9" r="21943" b="4399"/>
          <a:stretch/>
        </p:blipFill>
        <p:spPr>
          <a:xfrm>
            <a:off x="2928749" y="2273458"/>
            <a:ext cx="3079556" cy="2189252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625639" y="4433577"/>
            <a:ext cx="5740560" cy="36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</a:rPr>
              <a:t>콘텐츠를 시작 전</a:t>
            </a:r>
            <a:r>
              <a:rPr lang="en-US" altLang="ko-KR" sz="1400" b="1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>
                <a:solidFill>
                  <a:sysClr val="windowText" lastClr="000000"/>
                </a:solidFill>
              </a:rPr>
              <a:t>캐릭터의 대화와 일러스트로 이뤄진 스토리가 노출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366199" y="4433577"/>
            <a:ext cx="5263825" cy="3696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ysClr val="windowText" lastClr="000000"/>
                </a:solidFill>
              </a:rPr>
              <a:t>콘텐츠를 진행하면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다음이야기가 해금 되는 방식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625640" y="2289924"/>
            <a:ext cx="11004384" cy="25360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96" name="오른쪽 화살표 95"/>
          <p:cNvSpPr/>
          <p:nvPr/>
        </p:nvSpPr>
        <p:spPr>
          <a:xfrm>
            <a:off x="2527678" y="3023467"/>
            <a:ext cx="401071" cy="9271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97" name="오른쪽 화살표 96"/>
          <p:cNvSpPr/>
          <p:nvPr/>
        </p:nvSpPr>
        <p:spPr>
          <a:xfrm>
            <a:off x="6008305" y="2888053"/>
            <a:ext cx="401071" cy="9271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7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6" t="11378" r="17120" b="40062"/>
          <a:stretch/>
        </p:blipFill>
        <p:spPr>
          <a:xfrm>
            <a:off x="639206" y="1439448"/>
            <a:ext cx="2620693" cy="19027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/>
              <a:t>쿠키 런 콘텐츠 별 시나리오</a:t>
            </a:r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5642" y="3354930"/>
            <a:ext cx="11004383" cy="3156993"/>
          </a:xfrm>
        </p:spPr>
        <p:txBody>
          <a:bodyPr/>
          <a:lstStyle/>
          <a:p>
            <a:r>
              <a:rPr lang="ko-KR" altLang="en-US" dirty="0"/>
              <a:t>줄거리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연금술사는 연금술의 정수가 적힌 책을 찾아</a:t>
            </a:r>
            <a:r>
              <a:rPr lang="en-US" altLang="ko-KR" dirty="0"/>
              <a:t>,</a:t>
            </a:r>
            <a:r>
              <a:rPr lang="ko-KR" altLang="en-US" dirty="0"/>
              <a:t> 해적은 보물이 있다는 소문을 듣고 함께 </a:t>
            </a:r>
            <a:r>
              <a:rPr lang="ko-KR" altLang="en-US" b="1" dirty="0">
                <a:solidFill>
                  <a:srgbClr val="FF5050"/>
                </a:solidFill>
              </a:rPr>
              <a:t>요구르카라는 사막 도시로 이동함</a:t>
            </a:r>
            <a:r>
              <a:rPr lang="en-US" altLang="ko-KR" b="1" dirty="0">
                <a:solidFill>
                  <a:srgbClr val="FF5050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도착한 뒤 둘은 각자 목표를 위해 헤어지고</a:t>
            </a:r>
            <a:r>
              <a:rPr lang="en-US" altLang="ko-KR" dirty="0"/>
              <a:t>,</a:t>
            </a:r>
            <a:r>
              <a:rPr lang="ko-KR" altLang="en-US" dirty="0"/>
              <a:t> 연금술사는 책을 수소문 하다가 도시의 대부호인 </a:t>
            </a:r>
            <a:r>
              <a:rPr lang="ko-KR" altLang="en-US" dirty="0" err="1"/>
              <a:t>요거트크림을</a:t>
            </a:r>
            <a:r>
              <a:rPr lang="ko-KR" altLang="en-US" dirty="0"/>
              <a:t> 찾아가고</a:t>
            </a:r>
            <a:r>
              <a:rPr lang="en-US" altLang="ko-KR" dirty="0"/>
              <a:t>, </a:t>
            </a:r>
            <a:r>
              <a:rPr lang="ko-KR" altLang="en-US" dirty="0"/>
              <a:t>그는 책을 주는 대신 사막에 나타난 설산에 보물이 있으니 </a:t>
            </a:r>
            <a:r>
              <a:rPr lang="ko-KR" altLang="en-US" dirty="0" err="1"/>
              <a:t>맞바꾸자며</a:t>
            </a:r>
            <a:r>
              <a:rPr lang="ko-KR" altLang="en-US" dirty="0"/>
              <a:t> 자신의 호위인 </a:t>
            </a:r>
            <a:r>
              <a:rPr lang="ko-KR" altLang="en-US" dirty="0" err="1"/>
              <a:t>라일락맛</a:t>
            </a:r>
            <a:r>
              <a:rPr lang="ko-KR" altLang="en-US" dirty="0"/>
              <a:t> 쿠키와 </a:t>
            </a:r>
            <a:r>
              <a:rPr lang="en-US" altLang="ko-KR" b="1" dirty="0">
                <a:solidFill>
                  <a:srgbClr val="FF5050"/>
                </a:solidFill>
              </a:rPr>
              <a:t>3</a:t>
            </a:r>
            <a:r>
              <a:rPr lang="ko-KR" altLang="en-US" b="1" dirty="0">
                <a:solidFill>
                  <a:srgbClr val="FF5050"/>
                </a:solidFill>
              </a:rPr>
              <a:t>명은 설산으로 동행함</a:t>
            </a:r>
            <a:r>
              <a:rPr lang="en-US" altLang="ko-KR" b="1" dirty="0">
                <a:solidFill>
                  <a:srgbClr val="FF5050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설산에서 </a:t>
            </a:r>
            <a:r>
              <a:rPr lang="ko-KR" altLang="en-US" dirty="0" err="1"/>
              <a:t>요거트크림이</a:t>
            </a:r>
            <a:r>
              <a:rPr lang="ko-KR" altLang="en-US" dirty="0"/>
              <a:t> 눈 괴물에게 납치되어 따라 갔다가 전설 속의 </a:t>
            </a:r>
            <a:r>
              <a:rPr lang="ko-KR" altLang="en-US" b="1" dirty="0">
                <a:solidFill>
                  <a:srgbClr val="FF5050"/>
                </a:solidFill>
              </a:rPr>
              <a:t>눈 폭풍 </a:t>
            </a:r>
            <a:r>
              <a:rPr lang="ko-KR" altLang="en-US" b="1" dirty="0" err="1">
                <a:solidFill>
                  <a:srgbClr val="FF5050"/>
                </a:solidFill>
              </a:rPr>
              <a:t>예티를</a:t>
            </a:r>
            <a:r>
              <a:rPr lang="ko-KR" altLang="en-US" b="1" dirty="0">
                <a:solidFill>
                  <a:srgbClr val="FF5050"/>
                </a:solidFill>
              </a:rPr>
              <a:t> 발견함</a:t>
            </a:r>
            <a:r>
              <a:rPr lang="en-US" altLang="ko-KR" b="1" dirty="0">
                <a:solidFill>
                  <a:srgbClr val="FF5050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연금술사는 눈 폭풍 </a:t>
            </a:r>
            <a:r>
              <a:rPr lang="ko-KR" altLang="en-US" dirty="0" err="1"/>
              <a:t>예티를</a:t>
            </a:r>
            <a:r>
              <a:rPr lang="ko-KR" altLang="en-US" dirty="0"/>
              <a:t> 원래 있던 곳으로 돌려주기 위해</a:t>
            </a:r>
            <a:r>
              <a:rPr lang="en-US" altLang="ko-KR" dirty="0"/>
              <a:t>, </a:t>
            </a:r>
            <a:r>
              <a:rPr lang="ko-KR" altLang="en-US" dirty="0" err="1"/>
              <a:t>요거트크림과</a:t>
            </a:r>
            <a:r>
              <a:rPr lang="ko-KR" altLang="en-US" dirty="0"/>
              <a:t> 해적과 </a:t>
            </a:r>
            <a:r>
              <a:rPr lang="en-US" altLang="ko-KR" b="1" dirty="0">
                <a:solidFill>
                  <a:srgbClr val="FF5050"/>
                </a:solidFill>
              </a:rPr>
              <a:t>3</a:t>
            </a:r>
            <a:r>
              <a:rPr lang="ko-KR" altLang="en-US" b="1" dirty="0">
                <a:solidFill>
                  <a:srgbClr val="FF5050"/>
                </a:solidFill>
              </a:rPr>
              <a:t>명이 합류하여 도시를 떠남</a:t>
            </a:r>
            <a:r>
              <a:rPr lang="en-US" altLang="ko-KR" b="1" dirty="0">
                <a:solidFill>
                  <a:srgbClr val="FF5050"/>
                </a:solidFill>
              </a:rPr>
              <a:t>.</a:t>
            </a:r>
          </a:p>
          <a:p>
            <a:r>
              <a:rPr lang="ko-KR" altLang="en-US" dirty="0"/>
              <a:t> 이 이야기는 </a:t>
            </a:r>
            <a:r>
              <a:rPr lang="ko-KR" altLang="en-US" dirty="0" err="1"/>
              <a:t>떼탈출</a:t>
            </a:r>
            <a:r>
              <a:rPr lang="ko-KR" altLang="en-US" dirty="0"/>
              <a:t> 콘텐츠를 보조 한다</a:t>
            </a:r>
            <a:r>
              <a:rPr lang="en-US" altLang="ko-KR" dirty="0"/>
              <a:t>. </a:t>
            </a:r>
            <a:r>
              <a:rPr lang="ko-KR" altLang="en-US" dirty="0"/>
              <a:t>두 가지 </a:t>
            </a:r>
            <a:r>
              <a:rPr lang="ko-KR" altLang="en-US" b="1" dirty="0">
                <a:solidFill>
                  <a:srgbClr val="FF5050"/>
                </a:solidFill>
              </a:rPr>
              <a:t>상반된 장소에 개연성을 부여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각 캐릭터의 개성을 부각하기 위해 이야기가 작성되었으며</a:t>
            </a:r>
            <a:r>
              <a:rPr lang="en-US" altLang="ko-KR" dirty="0"/>
              <a:t> </a:t>
            </a:r>
            <a:r>
              <a:rPr lang="ko-KR" altLang="en-US" dirty="0"/>
              <a:t>마지막으로 등장하는 눈 폭풍 </a:t>
            </a:r>
            <a:r>
              <a:rPr lang="ko-KR" altLang="en-US" dirty="0" err="1"/>
              <a:t>예티는</a:t>
            </a:r>
            <a:r>
              <a:rPr lang="ko-KR" altLang="en-US" dirty="0"/>
              <a:t> 동일한 펫 출시에 맞춘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56727" y="1266350"/>
            <a:ext cx="6487582" cy="208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50377" y="2928223"/>
            <a:ext cx="1566621" cy="4202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연금술사맛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쿠키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16998" y="2926200"/>
            <a:ext cx="1654772" cy="423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해적맛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쿠키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471769" y="2927166"/>
            <a:ext cx="1717733" cy="4202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요거트크림맛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쿠키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8189502" y="2927166"/>
            <a:ext cx="1548457" cy="4202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라일락맛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쿠키</a:t>
            </a:r>
          </a:p>
        </p:txBody>
      </p:sp>
      <p:pic>
        <p:nvPicPr>
          <p:cNvPr id="1026" name="Picture 2" descr="íì¼:attachment/alchemistcookieaf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77" y="1524609"/>
            <a:ext cx="1393611" cy="139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ì¼:Yogurt Cream Cooki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229" y="1346656"/>
            <a:ext cx="946911" cy="155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íì¼:EAz_Fs1XkAE_W2J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388" y="1551985"/>
            <a:ext cx="1517650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ì¼:attachment/piratecookieaft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685" y="1570591"/>
            <a:ext cx="1375147" cy="13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3250376" y="1273852"/>
            <a:ext cx="1566622" cy="1652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71769" y="1273852"/>
            <a:ext cx="1717734" cy="1652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50375" y="1004171"/>
            <a:ext cx="6487584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등장 인물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25642" y="1002147"/>
            <a:ext cx="2624732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메인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EP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사막 도시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요구르카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8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/>
              <a:t>쿠키 런 콘텐츠 별 시나리오</a:t>
            </a:r>
            <a:endParaRPr 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22129" y="3605772"/>
            <a:ext cx="1518387" cy="1727127"/>
            <a:chOff x="759536" y="1221603"/>
            <a:chExt cx="1518387" cy="1727127"/>
          </a:xfrm>
        </p:grpSpPr>
        <p:sp>
          <p:nvSpPr>
            <p:cNvPr id="6" name="직사각형 5"/>
            <p:cNvSpPr/>
            <p:nvPr/>
          </p:nvSpPr>
          <p:spPr>
            <a:xfrm>
              <a:off x="759536" y="1221603"/>
              <a:ext cx="1518387" cy="17271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연금술사맛</a:t>
              </a:r>
              <a:r>
                <a:rPr lang="ko-KR" altLang="en-US" sz="1400" dirty="0">
                  <a:solidFill>
                    <a:sysClr val="windowText" lastClr="000000"/>
                  </a:solidFill>
                </a:rPr>
                <a:t> 쿠키</a:t>
              </a:r>
            </a:p>
          </p:txBody>
        </p:sp>
        <p:pic>
          <p:nvPicPr>
            <p:cNvPr id="7" name="Picture 2" descr="íì¼:attachment/alchemistcookieaft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336" y="1240911"/>
              <a:ext cx="1393611" cy="1393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6091472" y="3612587"/>
            <a:ext cx="1519200" cy="1727125"/>
            <a:chOff x="2326157" y="1221603"/>
            <a:chExt cx="1519200" cy="1727125"/>
          </a:xfrm>
        </p:grpSpPr>
        <p:sp>
          <p:nvSpPr>
            <p:cNvPr id="9" name="직사각형 8"/>
            <p:cNvSpPr/>
            <p:nvPr/>
          </p:nvSpPr>
          <p:spPr>
            <a:xfrm>
              <a:off x="2326157" y="1221603"/>
              <a:ext cx="1519200" cy="1727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해적맛</a:t>
              </a:r>
              <a:r>
                <a:rPr lang="ko-KR" altLang="en-US" sz="1400" dirty="0">
                  <a:solidFill>
                    <a:sysClr val="windowText" lastClr="000000"/>
                  </a:solidFill>
                </a:rPr>
                <a:t> 쿠키</a:t>
              </a:r>
            </a:p>
          </p:txBody>
        </p:sp>
        <p:pic>
          <p:nvPicPr>
            <p:cNvPr id="10" name="Picture 8" descr="íì¼:attachment/piratecookieaft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844" y="1286893"/>
              <a:ext cx="1375147" cy="137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1361553" y="992958"/>
            <a:ext cx="5250033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연금술사가 해적의 배를 빌려 사막 도시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요구르카로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이동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146594" y="3611970"/>
            <a:ext cx="3952177" cy="4509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연금술의 탄생과 진리에 대한 책을 찾아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10672" y="3612909"/>
            <a:ext cx="4045932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보물이 있다는 소문 때문에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61553" y="1634409"/>
            <a:ext cx="5236278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사막 지역으로 가는 도중 </a:t>
            </a:r>
            <a:r>
              <a:rPr lang="ko-KR" altLang="en-US" sz="1400" b="1" dirty="0">
                <a:solidFill>
                  <a:srgbClr val="FF5050"/>
                </a:solidFill>
              </a:rPr>
              <a:t>눈보라가 몰아침</a:t>
            </a:r>
            <a:r>
              <a:rPr lang="en-US" altLang="ko-KR" sz="1400" b="1" dirty="0">
                <a:solidFill>
                  <a:srgbClr val="FF5050"/>
                </a:solidFill>
              </a:rPr>
              <a:t>. </a:t>
            </a:r>
            <a:endParaRPr lang="ko-KR" altLang="en-US" sz="1400" b="1" dirty="0">
              <a:solidFill>
                <a:srgbClr val="FF505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67978" y="2272648"/>
            <a:ext cx="5229853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도착 후 둘은 헤어지는 것으로 종료</a:t>
            </a:r>
          </a:p>
        </p:txBody>
      </p:sp>
      <p:cxnSp>
        <p:nvCxnSpPr>
          <p:cNvPr id="48" name="꺾인 연결선 47"/>
          <p:cNvCxnSpPr>
            <a:stCxn id="11" idx="2"/>
            <a:endCxn id="14" idx="0"/>
          </p:cNvCxnSpPr>
          <p:nvPr/>
        </p:nvCxnSpPr>
        <p:spPr>
          <a:xfrm rot="5400000">
            <a:off x="3887406" y="1535244"/>
            <a:ext cx="191451" cy="68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14" idx="2"/>
            <a:endCxn id="15" idx="0"/>
          </p:cNvCxnSpPr>
          <p:nvPr/>
        </p:nvCxnSpPr>
        <p:spPr>
          <a:xfrm rot="16200000" flipH="1">
            <a:off x="3887179" y="2176921"/>
            <a:ext cx="188239" cy="32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22129" y="5335381"/>
            <a:ext cx="11024950" cy="11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쿠키런에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등장하는 대부분의 캐릭터는 </a:t>
            </a:r>
            <a:r>
              <a:rPr lang="ko-KR" altLang="en-US" sz="1400" b="1" dirty="0">
                <a:solidFill>
                  <a:srgbClr val="FF5050"/>
                </a:solidFill>
              </a:rPr>
              <a:t>직관적인 캐릭터 성을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가지고 있는데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연금술사는 말그대로 탐구와 연금술 만이 관심이고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해적은 보물과 금화 같은 것에만 관심이 있다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이러한 점을 잘 살려 별도의 개연성을 위한 많은 장치를 두지 않고도 </a:t>
            </a:r>
            <a:r>
              <a:rPr lang="ko-KR" altLang="en-US" sz="1400" b="1" dirty="0">
                <a:solidFill>
                  <a:srgbClr val="FF5050"/>
                </a:solidFill>
              </a:rPr>
              <a:t>가볍게 읽을 수 있는 수준으로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이야기를 진행시키며 자연스럽게 앞으로 벌어질 일과 </a:t>
            </a:r>
            <a:r>
              <a:rPr lang="ko-KR" altLang="en-US" sz="1400" b="1" dirty="0">
                <a:solidFill>
                  <a:srgbClr val="FF5050"/>
                </a:solidFill>
              </a:rPr>
              <a:t>유저가 즐길 콘텐츠의 공간적 배경을 설명 한다</a:t>
            </a:r>
            <a:r>
              <a:rPr lang="en-US" altLang="ko-KR" sz="1400" b="1" dirty="0">
                <a:solidFill>
                  <a:srgbClr val="FF5050"/>
                </a:solidFill>
              </a:rPr>
              <a:t>.</a:t>
            </a:r>
            <a:endParaRPr lang="ko-KR" altLang="en-US" sz="1400" b="1" dirty="0">
              <a:solidFill>
                <a:srgbClr val="FF505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427504" y="983120"/>
            <a:ext cx="4219575" cy="81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상식에 맞지 않는 상황 부여로 앞으로 일어날 일에 대해 </a:t>
            </a:r>
            <a:r>
              <a:rPr lang="ko-KR" altLang="en-US" sz="1400" b="1" dirty="0">
                <a:solidFill>
                  <a:srgbClr val="FF5050"/>
                </a:solidFill>
              </a:rPr>
              <a:t>궁금증 유발</a:t>
            </a:r>
            <a:r>
              <a:rPr lang="en-US" altLang="ko-KR" sz="1400" b="1">
                <a:solidFill>
                  <a:srgbClr val="FF5050"/>
                </a:solidFill>
              </a:rPr>
              <a:t> </a:t>
            </a:r>
            <a:r>
              <a:rPr lang="ko-KR" altLang="en-US" sz="1400" b="1">
                <a:solidFill>
                  <a:srgbClr val="FF5050"/>
                </a:solidFill>
              </a:rPr>
              <a:t>및 복선</a:t>
            </a:r>
            <a:endParaRPr lang="ko-KR" altLang="en-US" sz="1400" b="1" dirty="0">
              <a:solidFill>
                <a:srgbClr val="FF5050"/>
              </a:solidFill>
            </a:endParaRPr>
          </a:p>
        </p:txBody>
      </p:sp>
      <p:cxnSp>
        <p:nvCxnSpPr>
          <p:cNvPr id="63" name="꺾인 연결선 62"/>
          <p:cNvCxnSpPr>
            <a:stCxn id="14" idx="3"/>
            <a:endCxn id="62" idx="1"/>
          </p:cNvCxnSpPr>
          <p:nvPr/>
        </p:nvCxnSpPr>
        <p:spPr>
          <a:xfrm flipV="1">
            <a:off x="6597831" y="1388120"/>
            <a:ext cx="829673" cy="47128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15" idx="3"/>
            <a:endCxn id="83" idx="1"/>
          </p:cNvCxnSpPr>
          <p:nvPr/>
        </p:nvCxnSpPr>
        <p:spPr>
          <a:xfrm flipV="1">
            <a:off x="6597831" y="2325439"/>
            <a:ext cx="829673" cy="17220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7427504" y="1920439"/>
            <a:ext cx="4219575" cy="81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배가 필요해서 해적을 이야기에 등장시켰으나 이후 이야기에 기여하는 바가 없음으로 </a:t>
            </a:r>
            <a:r>
              <a:rPr lang="ko-KR" altLang="en-US" sz="1400" b="1" dirty="0">
                <a:solidFill>
                  <a:srgbClr val="FF5050"/>
                </a:solidFill>
              </a:rPr>
              <a:t>이야기 밖으로 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622128" y="3161094"/>
            <a:ext cx="11034475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서로 다른 목적으로 여행에 </a:t>
            </a:r>
            <a:r>
              <a:rPr lang="ko-KR" altLang="en-US" sz="1400">
                <a:solidFill>
                  <a:sysClr val="windowText" lastClr="000000"/>
                </a:solidFill>
              </a:rPr>
              <a:t>동참 하는 것과 </a:t>
            </a:r>
            <a:r>
              <a:rPr lang="ko-KR" altLang="en-US" sz="1400" b="1" dirty="0">
                <a:solidFill>
                  <a:srgbClr val="FF5050"/>
                </a:solidFill>
              </a:rPr>
              <a:t>공간적 </a:t>
            </a:r>
            <a:r>
              <a:rPr lang="ko-KR" altLang="en-US" sz="1400" b="1">
                <a:solidFill>
                  <a:srgbClr val="FF5050"/>
                </a:solidFill>
              </a:rPr>
              <a:t>배경을 자연스럽게 설명 하는 </a:t>
            </a:r>
            <a:r>
              <a:rPr lang="ko-KR" altLang="en-US" sz="1400" b="1" dirty="0">
                <a:solidFill>
                  <a:srgbClr val="FF5050"/>
                </a:solidFill>
              </a:rPr>
              <a:t>부분</a:t>
            </a:r>
            <a:r>
              <a:rPr lang="en-US" altLang="ko-KR" sz="1400" b="1">
                <a:solidFill>
                  <a:srgbClr val="FF5050"/>
                </a:solidFill>
              </a:rPr>
              <a:t>.</a:t>
            </a:r>
            <a:endParaRPr lang="ko-KR" altLang="en-US" sz="1400" b="1" dirty="0">
              <a:solidFill>
                <a:srgbClr val="FF5050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10507" y="986947"/>
            <a:ext cx="764802" cy="1741039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</a:rPr>
              <a:t>씬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1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2140516" y="4065909"/>
            <a:ext cx="3958255" cy="1266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왜 그 책을 찾는지에 대해 설득하는 과정을 거치지 않더라도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>
                <a:solidFill>
                  <a:sysClr val="windowText" lastClr="000000"/>
                </a:solidFill>
              </a:rPr>
              <a:t>캐릭터의 외형과 특징으로 충분한 설득</a:t>
            </a:r>
            <a:r>
              <a:rPr lang="en-US" altLang="ko-KR" sz="140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7610672" y="4070162"/>
            <a:ext cx="4045932" cy="12627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마찬가지로 보물이 있다는 소문을 다른 인물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400">
                <a:solidFill>
                  <a:sysClr val="windowText" lastClr="000000"/>
                </a:solidFill>
              </a:rPr>
              <a:t>소라게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400">
                <a:solidFill>
                  <a:sysClr val="windowText" lastClr="000000"/>
                </a:solidFill>
              </a:rPr>
              <a:t>을 통해 듣고 즉각 움직이는 것으로 즉흥적이고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>
                <a:solidFill>
                  <a:sysClr val="windowText" lastClr="000000"/>
                </a:solidFill>
              </a:rPr>
              <a:t>보물에 대한 욕망이 있는 것으로 설득</a:t>
            </a:r>
            <a:r>
              <a:rPr lang="en-US" altLang="ko-KR" sz="1400">
                <a:solidFill>
                  <a:sysClr val="windowText" lastClr="000000"/>
                </a:solidFill>
              </a:rPr>
              <a:t>. 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49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F53EF9-68D2-4537-A783-5CB51CD3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ko-KR" altLang="en-US" dirty="0"/>
              <a:t>타 게임 분석</a:t>
            </a:r>
            <a:r>
              <a:rPr lang="en-US" altLang="ko-KR" dirty="0"/>
              <a:t>/</a:t>
            </a:r>
            <a:r>
              <a:rPr lang="ko-KR" altLang="en-US"/>
              <a:t>쿠키 런 콘텐츠 별 시나리오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75307" y="987873"/>
            <a:ext cx="9359367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책을 찾아 돌아다니던 연금술사는 상인의 정보에 따라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대부호</a:t>
            </a:r>
            <a:r>
              <a:rPr lang="en-US" altLang="ko-KR" sz="1400">
                <a:solidFill>
                  <a:sysClr val="windowText" lastClr="000000"/>
                </a:solidFill>
              </a:rPr>
              <a:t>(</a:t>
            </a:r>
            <a:r>
              <a:rPr lang="ko-KR" altLang="en-US" sz="1400">
                <a:solidFill>
                  <a:sysClr val="windowText" lastClr="000000"/>
                </a:solidFill>
              </a:rPr>
              <a:t>요거트크림</a:t>
            </a:r>
            <a:r>
              <a:rPr lang="en-US" altLang="ko-KR" sz="1400">
                <a:solidFill>
                  <a:sysClr val="windowText" lastClr="000000"/>
                </a:solidFill>
              </a:rPr>
              <a:t>)</a:t>
            </a:r>
            <a:r>
              <a:rPr lang="ko-KR" altLang="en-US" sz="1400">
                <a:solidFill>
                  <a:sysClr val="windowText" lastClr="000000"/>
                </a:solidFill>
              </a:rPr>
              <a:t>라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불리는 자를 찾아가게 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75307" y="1638156"/>
            <a:ext cx="9359368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수집품을 막 줄 수 없다며 책 주는 대신 사막에 있는 설산에서 보물 찾아오면 교환 하자는 제안을 함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75311" y="2278912"/>
            <a:ext cx="3124118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연금술사가 제안을 수락함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0507" y="986947"/>
            <a:ext cx="764802" cy="1742400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ysClr val="windowText" lastClr="000000"/>
                </a:solidFill>
              </a:rPr>
              <a:t>씬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2</a:t>
            </a:r>
            <a:endParaRPr lang="ko-KR" alt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꺾인 연결선 10"/>
          <p:cNvCxnSpPr>
            <a:stCxn id="7" idx="3"/>
            <a:endCxn id="12" idx="1"/>
          </p:cNvCxnSpPr>
          <p:nvPr/>
        </p:nvCxnSpPr>
        <p:spPr>
          <a:xfrm flipV="1">
            <a:off x="4499429" y="2498223"/>
            <a:ext cx="595086" cy="568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94515" y="2273223"/>
            <a:ext cx="5640160" cy="45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공간적 배경을 바꾸면서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무슨 일이 있을 것이다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.’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는 기대를 만듦</a:t>
            </a:r>
            <a:endParaRPr lang="ko-KR" altLang="en-US" sz="1400" b="1" dirty="0">
              <a:solidFill>
                <a:srgbClr val="FF5050"/>
              </a:solidFill>
            </a:endParaRPr>
          </a:p>
        </p:txBody>
      </p:sp>
      <p:cxnSp>
        <p:nvCxnSpPr>
          <p:cNvPr id="17" name="꺾인 연결선 16"/>
          <p:cNvCxnSpPr>
            <a:stCxn id="5" idx="2"/>
            <a:endCxn id="6" idx="0"/>
          </p:cNvCxnSpPr>
          <p:nvPr/>
        </p:nvCxnSpPr>
        <p:spPr>
          <a:xfrm rot="5400000">
            <a:off x="5954850" y="1538014"/>
            <a:ext cx="200283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" idx="2"/>
            <a:endCxn id="7" idx="0"/>
          </p:cNvCxnSpPr>
          <p:nvPr/>
        </p:nvCxnSpPr>
        <p:spPr>
          <a:xfrm rot="5400000">
            <a:off x="4400803" y="624724"/>
            <a:ext cx="190756" cy="31176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16117" y="3608886"/>
            <a:ext cx="1518387" cy="1727127"/>
            <a:chOff x="759536" y="1221603"/>
            <a:chExt cx="1518387" cy="1727127"/>
          </a:xfrm>
        </p:grpSpPr>
        <p:sp>
          <p:nvSpPr>
            <p:cNvPr id="24" name="직사각형 23"/>
            <p:cNvSpPr/>
            <p:nvPr/>
          </p:nvSpPr>
          <p:spPr>
            <a:xfrm>
              <a:off x="759536" y="1221603"/>
              <a:ext cx="1518387" cy="17271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연금술사맛</a:t>
              </a:r>
              <a:r>
                <a:rPr lang="ko-KR" altLang="en-US" sz="1400" dirty="0">
                  <a:solidFill>
                    <a:sysClr val="windowText" lastClr="000000"/>
                  </a:solidFill>
                </a:rPr>
                <a:t> 쿠키</a:t>
              </a:r>
            </a:p>
          </p:txBody>
        </p:sp>
        <p:pic>
          <p:nvPicPr>
            <p:cNvPr id="25" name="Picture 2" descr="íì¼:attachment/alchemistcookieaft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336" y="1240911"/>
              <a:ext cx="1393611" cy="1393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/>
          <p:cNvGrpSpPr/>
          <p:nvPr/>
        </p:nvGrpSpPr>
        <p:grpSpPr>
          <a:xfrm>
            <a:off x="2134537" y="3604838"/>
            <a:ext cx="1646619" cy="1728000"/>
            <a:chOff x="4052042" y="1222462"/>
            <a:chExt cx="1646619" cy="1728000"/>
          </a:xfrm>
        </p:grpSpPr>
        <p:sp>
          <p:nvSpPr>
            <p:cNvPr id="27" name="직사각형 26"/>
            <p:cNvSpPr/>
            <p:nvPr/>
          </p:nvSpPr>
          <p:spPr>
            <a:xfrm>
              <a:off x="4052042" y="1222462"/>
              <a:ext cx="1646619" cy="172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solidFill>
                    <a:sysClr val="windowText" lastClr="000000"/>
                  </a:solidFill>
                </a:rPr>
                <a:t>요거트크림맛</a:t>
              </a:r>
              <a:r>
                <a:rPr lang="ko-KR" altLang="en-US" sz="1400" dirty="0">
                  <a:solidFill>
                    <a:sysClr val="windowText" lastClr="000000"/>
                  </a:solidFill>
                </a:rPr>
                <a:t> 쿠키</a:t>
              </a:r>
            </a:p>
          </p:txBody>
        </p:sp>
        <p:pic>
          <p:nvPicPr>
            <p:cNvPr id="28" name="Picture 4" descr="íì¼:Yogurt Cream Cooki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8263" y="1248771"/>
              <a:ext cx="834175" cy="137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3778506" y="3604838"/>
            <a:ext cx="1646619" cy="1728000"/>
            <a:chOff x="5769775" y="1222462"/>
            <a:chExt cx="1646619" cy="1728000"/>
          </a:xfrm>
        </p:grpSpPr>
        <p:sp>
          <p:nvSpPr>
            <p:cNvPr id="30" name="직사각형 29"/>
            <p:cNvSpPr/>
            <p:nvPr/>
          </p:nvSpPr>
          <p:spPr>
            <a:xfrm>
              <a:off x="5769775" y="1222462"/>
              <a:ext cx="1646619" cy="172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ysClr val="windowText" lastClr="000000"/>
                  </a:solidFill>
                </a:rPr>
                <a:t>라일락맛쿠키</a:t>
              </a:r>
            </a:p>
          </p:txBody>
        </p:sp>
        <p:pic>
          <p:nvPicPr>
            <p:cNvPr id="31" name="Picture 6" descr="íì¼:EAz_Fs1XkAE_W2J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259" y="1260262"/>
              <a:ext cx="1517650" cy="151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/>
          <p:cNvSpPr/>
          <p:nvPr/>
        </p:nvSpPr>
        <p:spPr>
          <a:xfrm>
            <a:off x="622128" y="3161094"/>
            <a:ext cx="11034475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콘텐츠에서 </a:t>
            </a:r>
            <a:r>
              <a:rPr lang="ko-KR" altLang="en-US" sz="1400" b="1" dirty="0">
                <a:solidFill>
                  <a:srgbClr val="FF5050"/>
                </a:solidFill>
              </a:rPr>
              <a:t>앞으로 진행 될 이야기와 장소가 바뀌는 것을 예고 하고</a:t>
            </a:r>
            <a:r>
              <a:rPr lang="en-US" altLang="ko-KR" sz="1400" b="1" dirty="0">
                <a:solidFill>
                  <a:srgbClr val="FF5050"/>
                </a:solidFill>
              </a:rPr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등장인물을 추가 시키는 과정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22129" y="5335381"/>
            <a:ext cx="11024950" cy="11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마찬가지로 연금술사가 자신의 목적에 따라 움직이다 우연찮게 상인의 입을 빌려 </a:t>
            </a:r>
            <a:r>
              <a:rPr lang="ko-KR" altLang="en-US" sz="1400" dirty="0" err="1">
                <a:solidFill>
                  <a:schemeClr val="tx1"/>
                </a:solidFill>
              </a:rPr>
              <a:t>요거트크림의</a:t>
            </a:r>
            <a:r>
              <a:rPr lang="ko-KR" altLang="en-US" sz="1400" dirty="0">
                <a:solidFill>
                  <a:schemeClr val="tx1"/>
                </a:solidFill>
              </a:rPr>
              <a:t> 특징을 이야기 한 뒤 </a:t>
            </a:r>
            <a:r>
              <a:rPr lang="ko-KR" altLang="en-US" sz="1400" dirty="0" err="1">
                <a:solidFill>
                  <a:schemeClr val="tx1"/>
                </a:solidFill>
              </a:rPr>
              <a:t>요거트크림을</a:t>
            </a:r>
            <a:r>
              <a:rPr lang="ko-KR" altLang="en-US" sz="1400" dirty="0">
                <a:solidFill>
                  <a:schemeClr val="tx1"/>
                </a:solidFill>
              </a:rPr>
              <a:t> 일러스트와 함께 등장시켜 </a:t>
            </a:r>
            <a:r>
              <a:rPr lang="ko-KR" altLang="en-US" sz="1400" b="1" dirty="0">
                <a:solidFill>
                  <a:srgbClr val="FF5050"/>
                </a:solidFill>
              </a:rPr>
              <a:t>극 중 인물 설명이 자연스럽고 효과적</a:t>
            </a:r>
            <a:r>
              <a:rPr lang="en-US" altLang="ko-KR" sz="1400" b="1" dirty="0">
                <a:solidFill>
                  <a:srgbClr val="FF5050"/>
                </a:solidFill>
              </a:rPr>
              <a:t>.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라일락의 성격은 다른 매체에서도 흔히 있는 과묵 컨셉으로 생각 됨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또한 해당 </a:t>
            </a:r>
            <a:r>
              <a:rPr lang="ko-KR" altLang="en-US" sz="1400" dirty="0" err="1">
                <a:solidFill>
                  <a:schemeClr val="tx1"/>
                </a:solidFill>
              </a:rPr>
              <a:t>씬에서</a:t>
            </a:r>
            <a:r>
              <a:rPr lang="ko-KR" altLang="en-US" sz="1400" dirty="0">
                <a:solidFill>
                  <a:schemeClr val="tx1"/>
                </a:solidFill>
              </a:rPr>
              <a:t> 연금술사가 최종적으로는 자신의 목적인 연금술 책을 찾는 것이라는 목표가 </a:t>
            </a:r>
            <a:r>
              <a:rPr lang="ko-KR" altLang="en-US" sz="1400" b="1" dirty="0">
                <a:solidFill>
                  <a:srgbClr val="FF5050"/>
                </a:solidFill>
              </a:rPr>
              <a:t>설산에서 보물을 찾는 것으로 대체 되는 부분</a:t>
            </a:r>
            <a:r>
              <a:rPr lang="en-US" altLang="ko-KR" sz="1400" b="1" dirty="0">
                <a:solidFill>
                  <a:srgbClr val="FF5050"/>
                </a:solidFill>
              </a:rPr>
              <a:t>.</a:t>
            </a:r>
            <a:endParaRPr lang="ko-KR" altLang="en-US" sz="1400" b="1" dirty="0">
              <a:solidFill>
                <a:srgbClr val="FF505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422474" y="3608886"/>
            <a:ext cx="6234131" cy="17240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부자라는 것을 표현 하기 위해 연금술사가 책을 찾는 와중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만난 </a:t>
            </a:r>
            <a:r>
              <a:rPr lang="ko-KR" altLang="en-US" sz="1400" b="1" dirty="0">
                <a:solidFill>
                  <a:srgbClr val="FF5050"/>
                </a:solidFill>
              </a:rPr>
              <a:t>상인의 입을 빌려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‘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대부호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’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를 찾아보라는 대사 이후 바로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등장시키고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금은보화에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둘러쌓인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장면을 통해 </a:t>
            </a:r>
            <a:r>
              <a:rPr lang="ko-KR" altLang="en-US" sz="1400" b="1" dirty="0">
                <a:solidFill>
                  <a:srgbClr val="FF5050"/>
                </a:solidFill>
              </a:rPr>
              <a:t>캐릭터를 설명 한다</a:t>
            </a:r>
            <a:r>
              <a:rPr lang="en-US" altLang="ko-KR" sz="1400" b="1" dirty="0">
                <a:solidFill>
                  <a:srgbClr val="FF505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마찬가지로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요거트크림이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라일락에게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말을 거는 장면에서 아무 대답 하지 않는 라일락을 보여줌으로써 과묵한 성격임을 드러낸다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80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>
          <a:defRPr sz="1400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2251</Words>
  <Application>Microsoft Office PowerPoint</Application>
  <PresentationFormat>와이드스크린</PresentationFormat>
  <Paragraphs>247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시나리오 기획서</vt:lpstr>
      <vt:lpstr>작성기록</vt:lpstr>
      <vt:lpstr>목차</vt:lpstr>
      <vt:lpstr>작성 의도</vt:lpstr>
      <vt:lpstr>타 게임 분석/쿠키 런 시나리오 분석</vt:lpstr>
      <vt:lpstr>타 게임 분석/쿠키 런 콘텐츠 별 시나리오</vt:lpstr>
      <vt:lpstr>타 게임 분석/쿠키 런 콘텐츠 별 시나리오</vt:lpstr>
      <vt:lpstr>타 게임 분석/쿠키 런 콘텐츠 별 시나리오</vt:lpstr>
      <vt:lpstr>타 게임 분석/쿠키 런 콘텐츠 별 시나리오</vt:lpstr>
      <vt:lpstr>타 게임 분석/쿠키 런 콘텐츠 별 시나리오</vt:lpstr>
      <vt:lpstr>타 게임 분석/쿠키 런 콘텐츠 별 시나리오</vt:lpstr>
      <vt:lpstr>타 게임 분석/쿠키 런 콘텐츠 별 시나리오</vt:lpstr>
      <vt:lpstr>타 게임 분석/쿠키 런 콘텐츠 별 시나리오</vt:lpstr>
      <vt:lpstr>타 게임 분석/쿠키 런/사막 도시 요구르카 플롯 분석</vt:lpstr>
      <vt:lpstr>타 게임 분석/쿠키 런/사막 도시 요구르카 플롯 분석</vt:lpstr>
      <vt:lpstr>타 게임 분석/쿠키 런/사막 도시 요구르카 플롯 분석</vt:lpstr>
      <vt:lpstr>타 게임 분석/쿠키 런/사막 도시 요구르카 플롯 분석</vt:lpstr>
      <vt:lpstr>시놉시스</vt:lpstr>
      <vt:lpstr>PowerPoint 프레젠테이션</vt:lpstr>
      <vt:lpstr>전체 플롯 구조</vt:lpstr>
      <vt:lpstr>인물 관계도 및 설정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KimGwangHyeon</cp:lastModifiedBy>
  <cp:revision>78</cp:revision>
  <dcterms:created xsi:type="dcterms:W3CDTF">2019-09-20T05:43:17Z</dcterms:created>
  <dcterms:modified xsi:type="dcterms:W3CDTF">2019-09-22T17:07:36Z</dcterms:modified>
</cp:coreProperties>
</file>